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88" r:id="rId13"/>
    <p:sldId id="267" r:id="rId14"/>
    <p:sldId id="268" r:id="rId15"/>
    <p:sldId id="270" r:id="rId16"/>
    <p:sldId id="271" r:id="rId17"/>
    <p:sldId id="287"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97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E798F65-3097-4E7D-986A-1396A51EDC24}"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1C1F7-7670-43EB-99F2-9249CCEB705C}" type="slidenum">
              <a:rPr lang="en-US" smtClean="0"/>
              <a:t>‹#›</a:t>
            </a:fld>
            <a:endParaRPr lang="en-US"/>
          </a:p>
        </p:txBody>
      </p:sp>
    </p:spTree>
    <p:extLst>
      <p:ext uri="{BB962C8B-B14F-4D97-AF65-F5344CB8AC3E}">
        <p14:creationId xmlns:p14="http://schemas.microsoft.com/office/powerpoint/2010/main" val="1658214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798F65-3097-4E7D-986A-1396A51EDC24}"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1C1F7-7670-43EB-99F2-9249CCEB705C}" type="slidenum">
              <a:rPr lang="en-US" smtClean="0"/>
              <a:t>‹#›</a:t>
            </a:fld>
            <a:endParaRPr lang="en-US"/>
          </a:p>
        </p:txBody>
      </p:sp>
    </p:spTree>
    <p:extLst>
      <p:ext uri="{BB962C8B-B14F-4D97-AF65-F5344CB8AC3E}">
        <p14:creationId xmlns:p14="http://schemas.microsoft.com/office/powerpoint/2010/main" val="76755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798F65-3097-4E7D-986A-1396A51EDC24}"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1C1F7-7670-43EB-99F2-9249CCEB705C}"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38294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798F65-3097-4E7D-986A-1396A51EDC24}"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1C1F7-7670-43EB-99F2-9249CCEB705C}" type="slidenum">
              <a:rPr lang="en-US" smtClean="0"/>
              <a:t>‹#›</a:t>
            </a:fld>
            <a:endParaRPr lang="en-US"/>
          </a:p>
        </p:txBody>
      </p:sp>
    </p:spTree>
    <p:extLst>
      <p:ext uri="{BB962C8B-B14F-4D97-AF65-F5344CB8AC3E}">
        <p14:creationId xmlns:p14="http://schemas.microsoft.com/office/powerpoint/2010/main" val="37028044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798F65-3097-4E7D-986A-1396A51EDC24}"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1C1F7-7670-43EB-99F2-9249CCEB705C}"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373327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798F65-3097-4E7D-986A-1396A51EDC24}"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1C1F7-7670-43EB-99F2-9249CCEB705C}" type="slidenum">
              <a:rPr lang="en-US" smtClean="0"/>
              <a:t>‹#›</a:t>
            </a:fld>
            <a:endParaRPr lang="en-US"/>
          </a:p>
        </p:txBody>
      </p:sp>
    </p:spTree>
    <p:extLst>
      <p:ext uri="{BB962C8B-B14F-4D97-AF65-F5344CB8AC3E}">
        <p14:creationId xmlns:p14="http://schemas.microsoft.com/office/powerpoint/2010/main" val="23257467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E798F65-3097-4E7D-986A-1396A51EDC24}"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1C1F7-7670-43EB-99F2-9249CCEB705C}" type="slidenum">
              <a:rPr lang="en-US" smtClean="0"/>
              <a:t>‹#›</a:t>
            </a:fld>
            <a:endParaRPr lang="en-US"/>
          </a:p>
        </p:txBody>
      </p:sp>
    </p:spTree>
    <p:extLst>
      <p:ext uri="{BB962C8B-B14F-4D97-AF65-F5344CB8AC3E}">
        <p14:creationId xmlns:p14="http://schemas.microsoft.com/office/powerpoint/2010/main" val="26460173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E798F65-3097-4E7D-986A-1396A51EDC24}"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1C1F7-7670-43EB-99F2-9249CCEB705C}" type="slidenum">
              <a:rPr lang="en-US" smtClean="0"/>
              <a:t>‹#›</a:t>
            </a:fld>
            <a:endParaRPr lang="en-US"/>
          </a:p>
        </p:txBody>
      </p:sp>
    </p:spTree>
    <p:extLst>
      <p:ext uri="{BB962C8B-B14F-4D97-AF65-F5344CB8AC3E}">
        <p14:creationId xmlns:p14="http://schemas.microsoft.com/office/powerpoint/2010/main" val="3421119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E798F65-3097-4E7D-986A-1396A51EDC24}"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1C1F7-7670-43EB-99F2-9249CCEB705C}" type="slidenum">
              <a:rPr lang="en-US" smtClean="0"/>
              <a:t>‹#›</a:t>
            </a:fld>
            <a:endParaRPr lang="en-US"/>
          </a:p>
        </p:txBody>
      </p:sp>
    </p:spTree>
    <p:extLst>
      <p:ext uri="{BB962C8B-B14F-4D97-AF65-F5344CB8AC3E}">
        <p14:creationId xmlns:p14="http://schemas.microsoft.com/office/powerpoint/2010/main" val="2339454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798F65-3097-4E7D-986A-1396A51EDC24}"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1C1F7-7670-43EB-99F2-9249CCEB705C}" type="slidenum">
              <a:rPr lang="en-US" smtClean="0"/>
              <a:t>‹#›</a:t>
            </a:fld>
            <a:endParaRPr lang="en-US"/>
          </a:p>
        </p:txBody>
      </p:sp>
    </p:spTree>
    <p:extLst>
      <p:ext uri="{BB962C8B-B14F-4D97-AF65-F5344CB8AC3E}">
        <p14:creationId xmlns:p14="http://schemas.microsoft.com/office/powerpoint/2010/main" val="3882629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E798F65-3097-4E7D-986A-1396A51EDC24}" type="datetimeFigureOut">
              <a:rPr lang="en-US" smtClean="0"/>
              <a:t>10/26/2020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C1C1F7-7670-43EB-99F2-9249CCEB705C}" type="slidenum">
              <a:rPr lang="en-US" smtClean="0"/>
              <a:t>‹#›</a:t>
            </a:fld>
            <a:endParaRPr lang="en-US"/>
          </a:p>
        </p:txBody>
      </p:sp>
    </p:spTree>
    <p:extLst>
      <p:ext uri="{BB962C8B-B14F-4D97-AF65-F5344CB8AC3E}">
        <p14:creationId xmlns:p14="http://schemas.microsoft.com/office/powerpoint/2010/main" val="305822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E798F65-3097-4E7D-986A-1396A51EDC24}" type="datetimeFigureOut">
              <a:rPr lang="en-US" smtClean="0"/>
              <a:t>10/26/2020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C1C1F7-7670-43EB-99F2-9249CCEB705C}" type="slidenum">
              <a:rPr lang="en-US" smtClean="0"/>
              <a:t>‹#›</a:t>
            </a:fld>
            <a:endParaRPr lang="en-US"/>
          </a:p>
        </p:txBody>
      </p:sp>
    </p:spTree>
    <p:extLst>
      <p:ext uri="{BB962C8B-B14F-4D97-AF65-F5344CB8AC3E}">
        <p14:creationId xmlns:p14="http://schemas.microsoft.com/office/powerpoint/2010/main" val="4229213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E798F65-3097-4E7D-986A-1396A51EDC24}" type="datetimeFigureOut">
              <a:rPr lang="en-US" smtClean="0"/>
              <a:t>10/26/2020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C1C1F7-7670-43EB-99F2-9249CCEB705C}" type="slidenum">
              <a:rPr lang="en-US" smtClean="0"/>
              <a:t>‹#›</a:t>
            </a:fld>
            <a:endParaRPr lang="en-US"/>
          </a:p>
        </p:txBody>
      </p:sp>
    </p:spTree>
    <p:extLst>
      <p:ext uri="{BB962C8B-B14F-4D97-AF65-F5344CB8AC3E}">
        <p14:creationId xmlns:p14="http://schemas.microsoft.com/office/powerpoint/2010/main" val="3963728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798F65-3097-4E7D-986A-1396A51EDC24}" type="datetimeFigureOut">
              <a:rPr lang="en-US" smtClean="0"/>
              <a:t>10/26/2020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C1C1F7-7670-43EB-99F2-9249CCEB705C}" type="slidenum">
              <a:rPr lang="en-US" smtClean="0"/>
              <a:t>‹#›</a:t>
            </a:fld>
            <a:endParaRPr lang="en-US"/>
          </a:p>
        </p:txBody>
      </p:sp>
    </p:spTree>
    <p:extLst>
      <p:ext uri="{BB962C8B-B14F-4D97-AF65-F5344CB8AC3E}">
        <p14:creationId xmlns:p14="http://schemas.microsoft.com/office/powerpoint/2010/main" val="3185093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798F65-3097-4E7D-986A-1396A51EDC24}" type="datetimeFigureOut">
              <a:rPr lang="en-US" smtClean="0"/>
              <a:t>10/26/2020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C1C1F7-7670-43EB-99F2-9249CCEB705C}" type="slidenum">
              <a:rPr lang="en-US" smtClean="0"/>
              <a:t>‹#›</a:t>
            </a:fld>
            <a:endParaRPr lang="en-US"/>
          </a:p>
        </p:txBody>
      </p:sp>
    </p:spTree>
    <p:extLst>
      <p:ext uri="{BB962C8B-B14F-4D97-AF65-F5344CB8AC3E}">
        <p14:creationId xmlns:p14="http://schemas.microsoft.com/office/powerpoint/2010/main" val="2636456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798F65-3097-4E7D-986A-1396A51EDC24}" type="datetimeFigureOut">
              <a:rPr lang="en-US" smtClean="0"/>
              <a:t>10/26/2020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C1C1F7-7670-43EB-99F2-9249CCEB705C}" type="slidenum">
              <a:rPr lang="en-US" smtClean="0"/>
              <a:t>‹#›</a:t>
            </a:fld>
            <a:endParaRPr lang="en-US"/>
          </a:p>
        </p:txBody>
      </p:sp>
    </p:spTree>
    <p:extLst>
      <p:ext uri="{BB962C8B-B14F-4D97-AF65-F5344CB8AC3E}">
        <p14:creationId xmlns:p14="http://schemas.microsoft.com/office/powerpoint/2010/main" val="2632285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E798F65-3097-4E7D-986A-1396A51EDC24}" type="datetimeFigureOut">
              <a:rPr lang="en-US" smtClean="0"/>
              <a:t>10/26/2020</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D3C1C1F7-7670-43EB-99F2-9249CCEB705C}" type="slidenum">
              <a:rPr lang="en-US" smtClean="0"/>
              <a:t>‹#›</a:t>
            </a:fld>
            <a:endParaRPr lang="en-US"/>
          </a:p>
        </p:txBody>
      </p:sp>
    </p:spTree>
    <p:extLst>
      <p:ext uri="{BB962C8B-B14F-4D97-AF65-F5344CB8AC3E}">
        <p14:creationId xmlns:p14="http://schemas.microsoft.com/office/powerpoint/2010/main" val="2469189762"/>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 id="2147483793" r:id="rId14"/>
    <p:sldLayoutId id="2147483794" r:id="rId15"/>
    <p:sldLayoutId id="214748379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30595" y="632012"/>
            <a:ext cx="6144264" cy="5809129"/>
          </a:xfrm>
        </p:spPr>
        <p:txBody>
          <a:bodyPr>
            <a:normAutofit/>
          </a:bodyPr>
          <a:lstStyle/>
          <a:p>
            <a:endParaRPr lang="en-US" dirty="0" smtClean="0">
              <a:cs typeface="B Homa" panose="00000400000000000000" pitchFamily="2" charset="-78"/>
            </a:endParaRPr>
          </a:p>
          <a:p>
            <a:endParaRPr lang="en-US" dirty="0">
              <a:cs typeface="B Homa" panose="00000400000000000000" pitchFamily="2" charset="-78"/>
            </a:endParaRPr>
          </a:p>
          <a:p>
            <a:endParaRPr lang="en-US" dirty="0" smtClean="0">
              <a:cs typeface="B Homa" panose="00000400000000000000" pitchFamily="2" charset="-78"/>
            </a:endParaRPr>
          </a:p>
          <a:p>
            <a:pPr rtl="1"/>
            <a:endParaRPr lang="fa-IR" dirty="0" smtClean="0">
              <a:cs typeface="B Homa" panose="00000400000000000000" pitchFamily="2" charset="-78"/>
            </a:endParaRPr>
          </a:p>
          <a:p>
            <a:pPr rtl="1"/>
            <a:endParaRPr lang="fa-IR" sz="2400" dirty="0">
              <a:solidFill>
                <a:schemeClr val="tx1"/>
              </a:solidFill>
              <a:latin typeface="IranNastaliq" panose="02020505000000020003" pitchFamily="18" charset="0"/>
              <a:cs typeface="B Homa" panose="00000400000000000000" pitchFamily="2" charset="-78"/>
            </a:endParaRPr>
          </a:p>
          <a:p>
            <a:pPr rtl="1"/>
            <a:endParaRPr lang="fa-IR" sz="2400" dirty="0" smtClean="0">
              <a:solidFill>
                <a:schemeClr val="tx1"/>
              </a:solidFill>
              <a:latin typeface="IranNastaliq" panose="02020505000000020003" pitchFamily="18" charset="0"/>
              <a:cs typeface="B Homa" panose="00000400000000000000" pitchFamily="2" charset="-78"/>
            </a:endParaRPr>
          </a:p>
          <a:p>
            <a:pPr rtl="1"/>
            <a:endParaRPr lang="en-US" sz="2000" b="1" dirty="0" smtClean="0">
              <a:solidFill>
                <a:schemeClr val="tx1"/>
              </a:solidFill>
              <a:latin typeface="IranNastaliq" panose="02020505000000020003" pitchFamily="18" charset="0"/>
              <a:cs typeface="B Homa" panose="00000400000000000000" pitchFamily="2" charset="-78"/>
            </a:endParaRPr>
          </a:p>
          <a:p>
            <a:pPr rtl="1"/>
            <a:endParaRPr lang="en-US" sz="2000" b="1" dirty="0">
              <a:solidFill>
                <a:schemeClr val="tx1"/>
              </a:solidFill>
              <a:latin typeface="IranNastaliq" panose="02020505000000020003" pitchFamily="18" charset="0"/>
              <a:cs typeface="B Homa" panose="00000400000000000000" pitchFamily="2" charset="-78"/>
            </a:endParaRPr>
          </a:p>
          <a:p>
            <a:pPr rtl="1"/>
            <a:r>
              <a:rPr lang="fa-IR" sz="2000" b="1" dirty="0" smtClean="0">
                <a:solidFill>
                  <a:schemeClr val="tx1"/>
                </a:solidFill>
                <a:latin typeface="IranNastaliq" panose="02020505000000020003" pitchFamily="18" charset="0"/>
                <a:cs typeface="B Homa" panose="00000400000000000000" pitchFamily="2" charset="-78"/>
              </a:rPr>
              <a:t>توان </a:t>
            </a:r>
            <a:r>
              <a:rPr lang="fa-IR" sz="2000" b="1" dirty="0">
                <a:solidFill>
                  <a:schemeClr val="tx1"/>
                </a:solidFill>
                <a:latin typeface="IranNastaliq" panose="02020505000000020003" pitchFamily="18" charset="0"/>
                <a:cs typeface="B Homa" panose="00000400000000000000" pitchFamily="2" charset="-78"/>
              </a:rPr>
              <a:t>و محدوديت هاي رشد و توسعه منطقه‌اي</a:t>
            </a:r>
            <a:endParaRPr lang="fa-IR" sz="2000" dirty="0">
              <a:solidFill>
                <a:schemeClr val="tx1"/>
              </a:solidFill>
              <a:latin typeface="IranNastaliq" panose="02020505000000020003" pitchFamily="18" charset="0"/>
              <a:cs typeface="B Homa" panose="00000400000000000000" pitchFamily="2" charset="-78"/>
            </a:endParaRPr>
          </a:p>
          <a:p>
            <a:pPr algn="ctr" rtl="1"/>
            <a:r>
              <a:rPr lang="fa-IR" sz="3600" dirty="0" smtClean="0">
                <a:solidFill>
                  <a:schemeClr val="tx1"/>
                </a:solidFill>
                <a:latin typeface="IranNastaliq" panose="02020505000000020003" pitchFamily="18" charset="0"/>
                <a:cs typeface="B Homa" panose="00000400000000000000" pitchFamily="2" charset="-78"/>
              </a:rPr>
              <a:t>ارزیابی </a:t>
            </a:r>
            <a:r>
              <a:rPr lang="fa-IR" sz="3600" dirty="0" smtClean="0">
                <a:solidFill>
                  <a:schemeClr val="tx1"/>
                </a:solidFill>
                <a:latin typeface="IranNastaliq" panose="02020505000000020003" pitchFamily="18" charset="0"/>
                <a:cs typeface="B Homa" panose="00000400000000000000" pitchFamily="2" charset="-78"/>
              </a:rPr>
              <a:t>اثرات زیست محیطی</a:t>
            </a:r>
          </a:p>
          <a:p>
            <a:pPr algn="ctr" rtl="1"/>
            <a:r>
              <a:rPr lang="fa-IR" sz="3600" dirty="0" smtClean="0">
                <a:solidFill>
                  <a:schemeClr val="tx1"/>
                </a:solidFill>
                <a:latin typeface="IranNastaliq" panose="02020505000000020003" pitchFamily="18" charset="0"/>
                <a:cs typeface="B Homa" panose="00000400000000000000" pitchFamily="2" charset="-78"/>
              </a:rPr>
              <a:t>شهرک صنعتی(2) </a:t>
            </a:r>
            <a:r>
              <a:rPr lang="fa-IR" sz="3600" dirty="0" smtClean="0">
                <a:solidFill>
                  <a:schemeClr val="tx1"/>
                </a:solidFill>
                <a:latin typeface="IranNastaliq" panose="02020505000000020003" pitchFamily="18" charset="0"/>
                <a:cs typeface="B Homa" panose="00000400000000000000" pitchFamily="2" charset="-78"/>
              </a:rPr>
              <a:t>اردبیل</a:t>
            </a:r>
            <a:endParaRPr lang="fa-IR" sz="3600" dirty="0" smtClean="0">
              <a:solidFill>
                <a:schemeClr val="tx1"/>
              </a:solidFill>
              <a:latin typeface="IranNastaliq" panose="02020505000000020003" pitchFamily="18" charset="0"/>
              <a:cs typeface="B Homa" panose="00000400000000000000" pitchFamily="2" charset="-78"/>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0595" y="908190"/>
            <a:ext cx="3819837" cy="3298658"/>
          </a:xfrm>
          <a:prstGeom prst="rect">
            <a:avLst/>
          </a:prstGeom>
        </p:spPr>
      </p:pic>
    </p:spTree>
    <p:extLst>
      <p:ext uri="{BB962C8B-B14F-4D97-AF65-F5344CB8AC3E}">
        <p14:creationId xmlns:p14="http://schemas.microsoft.com/office/powerpoint/2010/main" val="37195357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326328"/>
          </a:xfrm>
        </p:spPr>
        <p:txBody>
          <a:bodyPr>
            <a:normAutofit/>
          </a:bodyPr>
          <a:lstStyle/>
          <a:p>
            <a:pPr marL="0" indent="0" algn="r" rtl="1">
              <a:buNone/>
            </a:pPr>
            <a:r>
              <a:rPr lang="fa-IR" sz="2800" dirty="0">
                <a:cs typeface="B Homa" panose="00000400000000000000" pitchFamily="2" charset="-78"/>
              </a:rPr>
              <a:t>شهرک صنعتی </a:t>
            </a:r>
            <a:r>
              <a:rPr lang="fa-IR" sz="2800" dirty="0" smtClean="0">
                <a:cs typeface="B Homa" panose="00000400000000000000" pitchFamily="2" charset="-78"/>
              </a:rPr>
              <a:t>( </a:t>
            </a:r>
            <a:r>
              <a:rPr lang="fa-IR" sz="2800" dirty="0">
                <a:cs typeface="B Homa" panose="00000400000000000000" pitchFamily="2" charset="-78"/>
              </a:rPr>
              <a:t>2 </a:t>
            </a:r>
            <a:r>
              <a:rPr lang="fa-IR" sz="2800" dirty="0" smtClean="0">
                <a:cs typeface="B Homa" panose="00000400000000000000" pitchFamily="2" charset="-78"/>
              </a:rPr>
              <a:t>) اردبیل</a:t>
            </a:r>
          </a:p>
          <a:p>
            <a:pPr algn="just" rtl="1"/>
            <a:r>
              <a:rPr lang="fa-IR" sz="2400" dirty="0">
                <a:cs typeface="B Homa" panose="00000400000000000000" pitchFamily="2" charset="-78"/>
              </a:rPr>
              <a:t>پروژه </a:t>
            </a:r>
            <a:r>
              <a:rPr lang="fa-IR" sz="2400" dirty="0" smtClean="0">
                <a:cs typeface="B Homa" panose="00000400000000000000" pitchFamily="2" charset="-78"/>
              </a:rPr>
              <a:t>شهرك صنعتی (2</a:t>
            </a:r>
            <a:r>
              <a:rPr lang="fa-IR" sz="2400" dirty="0">
                <a:cs typeface="B Homa" panose="00000400000000000000" pitchFamily="2" charset="-78"/>
              </a:rPr>
              <a:t>) اردبیل بنا به </a:t>
            </a:r>
            <a:r>
              <a:rPr lang="fa-IR" sz="2400" dirty="0" smtClean="0">
                <a:cs typeface="B Homa" panose="00000400000000000000" pitchFamily="2" charset="-78"/>
              </a:rPr>
              <a:t>مقتضیات اجتماعی </a:t>
            </a:r>
            <a:r>
              <a:rPr lang="fa-IR" sz="2400" dirty="0">
                <a:cs typeface="B Homa" panose="00000400000000000000" pitchFamily="2" charset="-78"/>
              </a:rPr>
              <a:t>و با </a:t>
            </a:r>
            <a:r>
              <a:rPr lang="fa-IR" sz="2400" dirty="0" smtClean="0">
                <a:cs typeface="B Homa" panose="00000400000000000000" pitchFamily="2" charset="-78"/>
              </a:rPr>
              <a:t>انگیزه اقتصادي </a:t>
            </a:r>
            <a:r>
              <a:rPr lang="fa-IR" sz="2400" dirty="0">
                <a:cs typeface="B Homa" panose="00000400000000000000" pitchFamily="2" charset="-78"/>
              </a:rPr>
              <a:t>براساس مزیتهاي جغرافیایی در </a:t>
            </a:r>
            <a:r>
              <a:rPr lang="fa-IR" sz="2400" dirty="0">
                <a:solidFill>
                  <a:srgbClr val="FF0000"/>
                </a:solidFill>
                <a:cs typeface="B Homa" panose="00000400000000000000" pitchFamily="2" charset="-78"/>
              </a:rPr>
              <a:t>فاز اول، دوم </a:t>
            </a:r>
            <a:r>
              <a:rPr lang="fa-IR" sz="2400" dirty="0" smtClean="0">
                <a:solidFill>
                  <a:srgbClr val="FF0000"/>
                </a:solidFill>
                <a:cs typeface="B Homa" panose="00000400000000000000" pitchFamily="2" charset="-78"/>
              </a:rPr>
              <a:t>و سوم </a:t>
            </a:r>
            <a:r>
              <a:rPr lang="fa-IR" sz="2400" dirty="0">
                <a:cs typeface="B Homa" panose="00000400000000000000" pitchFamily="2" charset="-78"/>
              </a:rPr>
              <a:t>زمینی به </a:t>
            </a:r>
            <a:r>
              <a:rPr lang="fa-IR" sz="2400" dirty="0">
                <a:solidFill>
                  <a:srgbClr val="FF0000"/>
                </a:solidFill>
                <a:cs typeface="B Homa" panose="00000400000000000000" pitchFamily="2" charset="-78"/>
              </a:rPr>
              <a:t>مساحت 600 هکتار </a:t>
            </a:r>
            <a:r>
              <a:rPr lang="fa-IR" sz="2400" dirty="0">
                <a:cs typeface="B Homa" panose="00000400000000000000" pitchFamily="2" charset="-78"/>
              </a:rPr>
              <a:t>اجرا میگردد. </a:t>
            </a:r>
            <a:r>
              <a:rPr lang="fa-IR" sz="2400" dirty="0" smtClean="0">
                <a:cs typeface="B Homa" panose="00000400000000000000" pitchFamily="2" charset="-78"/>
              </a:rPr>
              <a:t>تکمیل پروژه </a:t>
            </a:r>
            <a:r>
              <a:rPr lang="fa-IR" sz="2400" dirty="0">
                <a:cs typeface="B Homa" panose="00000400000000000000" pitchFamily="2" charset="-78"/>
              </a:rPr>
              <a:t>احداث شهركصنعتی </a:t>
            </a:r>
            <a:r>
              <a:rPr lang="fa-IR" sz="2400" dirty="0" smtClean="0">
                <a:cs typeface="B Homa" panose="00000400000000000000" pitchFamily="2" charset="-78"/>
              </a:rPr>
              <a:t>(2</a:t>
            </a:r>
            <a:r>
              <a:rPr lang="fa-IR" sz="2400" dirty="0">
                <a:cs typeface="B Homa" panose="00000400000000000000" pitchFamily="2" charset="-78"/>
              </a:rPr>
              <a:t>) اردبیل در سه </a:t>
            </a:r>
            <a:r>
              <a:rPr lang="fa-IR" sz="2400" dirty="0" smtClean="0">
                <a:cs typeface="B Homa" panose="00000400000000000000" pitchFamily="2" charset="-78"/>
              </a:rPr>
              <a:t>فاز پیشبینی </a:t>
            </a:r>
            <a:r>
              <a:rPr lang="fa-IR" sz="2400" dirty="0">
                <a:cs typeface="B Homa" panose="00000400000000000000" pitchFamily="2" charset="-78"/>
              </a:rPr>
              <a:t>گردیده است.محدوده </a:t>
            </a:r>
            <a:r>
              <a:rPr lang="fa-IR" sz="2400" dirty="0">
                <a:solidFill>
                  <a:srgbClr val="FF0000"/>
                </a:solidFill>
                <a:cs typeface="B Homa" panose="00000400000000000000" pitchFamily="2" charset="-78"/>
              </a:rPr>
              <a:t>فاز اول </a:t>
            </a:r>
            <a:r>
              <a:rPr lang="fa-IR" sz="2400" dirty="0">
                <a:cs typeface="B Homa" panose="00000400000000000000" pitchFamily="2" charset="-78"/>
              </a:rPr>
              <a:t>پروژه به </a:t>
            </a:r>
            <a:r>
              <a:rPr lang="fa-IR" sz="2400" dirty="0" smtClean="0">
                <a:cs typeface="B Homa" panose="00000400000000000000" pitchFamily="2" charset="-78"/>
              </a:rPr>
              <a:t>مساحت </a:t>
            </a:r>
            <a:r>
              <a:rPr lang="fa-IR" sz="2400" dirty="0" smtClean="0">
                <a:solidFill>
                  <a:srgbClr val="FF0000"/>
                </a:solidFill>
                <a:cs typeface="B Homa" panose="00000400000000000000" pitchFamily="2" charset="-78"/>
              </a:rPr>
              <a:t>200 </a:t>
            </a:r>
            <a:r>
              <a:rPr lang="fa-IR" sz="2400" dirty="0">
                <a:solidFill>
                  <a:srgbClr val="FF0000"/>
                </a:solidFill>
                <a:cs typeface="B Homa" panose="00000400000000000000" pitchFamily="2" charset="-78"/>
              </a:rPr>
              <a:t>هکتار </a:t>
            </a:r>
            <a:r>
              <a:rPr lang="fa-IR" sz="2400" dirty="0">
                <a:cs typeface="B Homa" panose="00000400000000000000" pitchFamily="2" charset="-78"/>
              </a:rPr>
              <a:t>میباشد که مراحل </a:t>
            </a:r>
            <a:r>
              <a:rPr lang="fa-IR" sz="2400" dirty="0" smtClean="0">
                <a:solidFill>
                  <a:srgbClr val="FF0000"/>
                </a:solidFill>
                <a:cs typeface="B Homa" panose="00000400000000000000" pitchFamily="2" charset="-78"/>
              </a:rPr>
              <a:t>آماده‌سازي</a:t>
            </a:r>
            <a:r>
              <a:rPr lang="fa-IR" sz="2400" dirty="0">
                <a:solidFill>
                  <a:srgbClr val="FF0000"/>
                </a:solidFill>
                <a:cs typeface="B Homa" panose="00000400000000000000" pitchFamily="2" charset="-78"/>
              </a:rPr>
              <a:t>، طراحی </a:t>
            </a:r>
            <a:r>
              <a:rPr lang="fa-IR" sz="2400" dirty="0" smtClean="0">
                <a:solidFill>
                  <a:srgbClr val="FF0000"/>
                </a:solidFill>
                <a:cs typeface="B Homa" panose="00000400000000000000" pitchFamily="2" charset="-78"/>
              </a:rPr>
              <a:t>و واگذاري </a:t>
            </a:r>
            <a:r>
              <a:rPr lang="fa-IR" sz="2400" dirty="0">
                <a:cs typeface="B Homa" panose="00000400000000000000" pitchFamily="2" charset="-78"/>
              </a:rPr>
              <a:t>قطعات آن انجام شده و بیشتر </a:t>
            </a:r>
            <a:r>
              <a:rPr lang="fa-IR" sz="2400" dirty="0" smtClean="0">
                <a:cs typeface="B Homa" panose="00000400000000000000" pitchFamily="2" charset="-78"/>
              </a:rPr>
              <a:t>واحدهاي صنعتی </a:t>
            </a:r>
            <a:r>
              <a:rPr lang="fa-IR" sz="2400" dirty="0">
                <a:cs typeface="B Homa" panose="00000400000000000000" pitchFamily="2" charset="-78"/>
              </a:rPr>
              <a:t>آن در </a:t>
            </a:r>
            <a:r>
              <a:rPr lang="fa-IR" sz="2400" dirty="0" smtClean="0">
                <a:cs typeface="B Homa" panose="00000400000000000000" pitchFamily="2" charset="-78"/>
              </a:rPr>
              <a:t>دست احداث </a:t>
            </a:r>
            <a:r>
              <a:rPr lang="fa-IR" sz="2400" dirty="0">
                <a:cs typeface="B Homa" panose="00000400000000000000" pitchFamily="2" charset="-78"/>
              </a:rPr>
              <a:t>و تعدادي نیز در </a:t>
            </a:r>
            <a:r>
              <a:rPr lang="fa-IR" sz="2400" dirty="0" smtClean="0">
                <a:cs typeface="B Homa" panose="00000400000000000000" pitchFamily="2" charset="-78"/>
              </a:rPr>
              <a:t>مرحله بهره برداري </a:t>
            </a:r>
            <a:r>
              <a:rPr lang="fa-IR" sz="2400" dirty="0">
                <a:cs typeface="B Homa" panose="00000400000000000000" pitchFamily="2" charset="-78"/>
              </a:rPr>
              <a:t>است</a:t>
            </a:r>
            <a:r>
              <a:rPr lang="fa-IR" sz="2400" dirty="0" smtClean="0">
                <a:cs typeface="B Homa" panose="00000400000000000000" pitchFamily="2" charset="-78"/>
              </a:rPr>
              <a:t>. </a:t>
            </a:r>
            <a:r>
              <a:rPr lang="fa-IR" sz="2400" dirty="0" smtClean="0">
                <a:solidFill>
                  <a:srgbClr val="FF0000"/>
                </a:solidFill>
                <a:cs typeface="B Homa" panose="00000400000000000000" pitchFamily="2" charset="-78"/>
              </a:rPr>
              <a:t>فاز </a:t>
            </a:r>
            <a:r>
              <a:rPr lang="fa-IR" sz="2400" dirty="0">
                <a:solidFill>
                  <a:srgbClr val="FF0000"/>
                </a:solidFill>
                <a:cs typeface="B Homa" panose="00000400000000000000" pitchFamily="2" charset="-78"/>
              </a:rPr>
              <a:t>دوم پروژه 220 هکتار </a:t>
            </a:r>
            <a:r>
              <a:rPr lang="fa-IR" sz="2400" dirty="0" smtClean="0">
                <a:cs typeface="B Homa" panose="00000400000000000000" pitchFamily="2" charset="-78"/>
              </a:rPr>
              <a:t>مساحت دارد و </a:t>
            </a:r>
            <a:r>
              <a:rPr lang="fa-IR" sz="2400" dirty="0">
                <a:cs typeface="B Homa" panose="00000400000000000000" pitchFamily="2" charset="-78"/>
              </a:rPr>
              <a:t>در مرحله </a:t>
            </a:r>
            <a:r>
              <a:rPr lang="fa-IR" sz="2400" dirty="0" smtClean="0">
                <a:solidFill>
                  <a:srgbClr val="FF0000"/>
                </a:solidFill>
                <a:cs typeface="B Homa" panose="00000400000000000000" pitchFamily="2" charset="-78"/>
              </a:rPr>
              <a:t>آماده‌سازي </a:t>
            </a:r>
            <a:r>
              <a:rPr lang="fa-IR" sz="2400" dirty="0">
                <a:solidFill>
                  <a:srgbClr val="FF0000"/>
                </a:solidFill>
                <a:cs typeface="B Homa" panose="00000400000000000000" pitchFamily="2" charset="-78"/>
              </a:rPr>
              <a:t>واگذاري قطعات </a:t>
            </a:r>
            <a:r>
              <a:rPr lang="fa-IR" sz="2400" dirty="0">
                <a:cs typeface="B Homa" panose="00000400000000000000" pitchFamily="2" charset="-78"/>
              </a:rPr>
              <a:t>میباشد. </a:t>
            </a:r>
            <a:r>
              <a:rPr lang="fa-IR" sz="2400" dirty="0" smtClean="0">
                <a:solidFill>
                  <a:srgbClr val="FF0000"/>
                </a:solidFill>
                <a:cs typeface="B Homa" panose="00000400000000000000" pitchFamily="2" charset="-78"/>
              </a:rPr>
              <a:t>فاز سوم </a:t>
            </a:r>
            <a:r>
              <a:rPr lang="fa-IR" sz="2400" dirty="0">
                <a:cs typeface="B Homa" panose="00000400000000000000" pitchFamily="2" charset="-78"/>
              </a:rPr>
              <a:t>پروژه با </a:t>
            </a:r>
            <a:r>
              <a:rPr lang="fa-IR" sz="2400" dirty="0">
                <a:solidFill>
                  <a:srgbClr val="FF0000"/>
                </a:solidFill>
                <a:cs typeface="B Homa" panose="00000400000000000000" pitchFamily="2" charset="-78"/>
              </a:rPr>
              <a:t>100</a:t>
            </a:r>
            <a:r>
              <a:rPr lang="fa-IR" sz="2400" dirty="0">
                <a:cs typeface="B Homa" panose="00000400000000000000" pitchFamily="2" charset="-78"/>
              </a:rPr>
              <a:t> </a:t>
            </a:r>
            <a:r>
              <a:rPr lang="fa-IR" sz="2400" dirty="0">
                <a:solidFill>
                  <a:srgbClr val="FF0000"/>
                </a:solidFill>
                <a:cs typeface="B Homa" panose="00000400000000000000" pitchFamily="2" charset="-78"/>
              </a:rPr>
              <a:t>هکتار</a:t>
            </a:r>
            <a:r>
              <a:rPr lang="fa-IR" sz="2400" dirty="0">
                <a:cs typeface="B Homa" panose="00000400000000000000" pitchFamily="2" charset="-78"/>
              </a:rPr>
              <a:t> </a:t>
            </a:r>
            <a:r>
              <a:rPr lang="fa-IR" sz="2400" dirty="0" smtClean="0">
                <a:cs typeface="B Homa" panose="00000400000000000000" pitchFamily="2" charset="-78"/>
              </a:rPr>
              <a:t>وسعت در </a:t>
            </a:r>
            <a:r>
              <a:rPr lang="fa-IR" sz="2400" dirty="0">
                <a:cs typeface="B Homa" panose="00000400000000000000" pitchFamily="2" charset="-78"/>
              </a:rPr>
              <a:t>مرحله </a:t>
            </a:r>
            <a:r>
              <a:rPr lang="fa-IR" sz="2400" dirty="0">
                <a:solidFill>
                  <a:srgbClr val="FF0000"/>
                </a:solidFill>
                <a:cs typeface="B Homa" panose="00000400000000000000" pitchFamily="2" charset="-78"/>
              </a:rPr>
              <a:t>طراحی</a:t>
            </a:r>
            <a:r>
              <a:rPr lang="fa-IR" sz="2400" dirty="0">
                <a:cs typeface="B Homa" panose="00000400000000000000" pitchFamily="2" charset="-78"/>
              </a:rPr>
              <a:t> است</a:t>
            </a:r>
            <a:r>
              <a:rPr lang="fa-IR" sz="2400" dirty="0" smtClean="0">
                <a:cs typeface="B Homa" panose="00000400000000000000" pitchFamily="2" charset="-78"/>
              </a:rPr>
              <a:t>.</a:t>
            </a:r>
          </a:p>
        </p:txBody>
      </p:sp>
      <p:pic>
        <p:nvPicPr>
          <p:cNvPr id="2" name="Picture 1"/>
          <p:cNvPicPr>
            <a:picLocks noChangeAspect="1"/>
          </p:cNvPicPr>
          <p:nvPr/>
        </p:nvPicPr>
        <p:blipFill>
          <a:blip r:embed="rId2"/>
          <a:stretch>
            <a:fillRect/>
          </a:stretch>
        </p:blipFill>
        <p:spPr>
          <a:xfrm>
            <a:off x="1100951" y="4504765"/>
            <a:ext cx="5384800" cy="2210092"/>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91515" y="5361178"/>
            <a:ext cx="1390741" cy="1200988"/>
          </a:xfrm>
          <a:prstGeom prst="rect">
            <a:avLst/>
          </a:prstGeom>
        </p:spPr>
      </p:pic>
    </p:spTree>
    <p:extLst>
      <p:ext uri="{BB962C8B-B14F-4D97-AF65-F5344CB8AC3E}">
        <p14:creationId xmlns:p14="http://schemas.microsoft.com/office/powerpoint/2010/main" val="33265400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326328"/>
          </a:xfrm>
        </p:spPr>
        <p:txBody>
          <a:bodyPr>
            <a:normAutofit/>
          </a:bodyPr>
          <a:lstStyle/>
          <a:p>
            <a:pPr algn="just" rtl="1"/>
            <a:r>
              <a:rPr lang="fa-IR" sz="2400" dirty="0">
                <a:cs typeface="B Homa" panose="00000400000000000000" pitchFamily="2" charset="-78"/>
              </a:rPr>
              <a:t>شهرك صنعتی2 اردبیل در محدوده اراضی حوزه روستایی </a:t>
            </a:r>
            <a:r>
              <a:rPr lang="fa-IR" sz="2400" dirty="0">
                <a:solidFill>
                  <a:srgbClr val="FF0000"/>
                </a:solidFill>
                <a:cs typeface="B Homa" panose="00000400000000000000" pitchFamily="2" charset="-78"/>
              </a:rPr>
              <a:t>قره لر </a:t>
            </a:r>
            <a:r>
              <a:rPr lang="fa-IR" sz="2400" dirty="0">
                <a:cs typeface="B Homa" panose="00000400000000000000" pitchFamily="2" charset="-78"/>
              </a:rPr>
              <a:t>است. نزدیکترین کاربری موجود به شهرك </a:t>
            </a:r>
            <a:r>
              <a:rPr lang="fa-IR" sz="2400" dirty="0">
                <a:solidFill>
                  <a:srgbClr val="FF0000"/>
                </a:solidFill>
                <a:cs typeface="B Homa" panose="00000400000000000000" pitchFamily="2" charset="-78"/>
              </a:rPr>
              <a:t>با فاصله ۵۶۵ متر حریم فرودگاه اردبیل</a:t>
            </a:r>
            <a:r>
              <a:rPr lang="fa-IR" sz="2400" dirty="0">
                <a:cs typeface="B Homa" panose="00000400000000000000" pitchFamily="2" charset="-78"/>
              </a:rPr>
              <a:t> و نزدیکترین مرکز سکونتی </a:t>
            </a:r>
            <a:r>
              <a:rPr lang="fa-IR" sz="2400" dirty="0">
                <a:solidFill>
                  <a:srgbClr val="FF0000"/>
                </a:solidFill>
                <a:cs typeface="B Homa" panose="00000400000000000000" pitchFamily="2" charset="-78"/>
              </a:rPr>
              <a:t>روستای اولاغان </a:t>
            </a:r>
            <a:r>
              <a:rPr lang="fa-IR" sz="2400" dirty="0">
                <a:cs typeface="B Homa" panose="00000400000000000000" pitchFamily="2" charset="-78"/>
              </a:rPr>
              <a:t>با </a:t>
            </a:r>
            <a:r>
              <a:rPr lang="fa-IR" sz="2400" dirty="0">
                <a:solidFill>
                  <a:srgbClr val="FF0000"/>
                </a:solidFill>
                <a:cs typeface="B Homa" panose="00000400000000000000" pitchFamily="2" charset="-78"/>
              </a:rPr>
              <a:t>۱۶۶نفر جمعیت </a:t>
            </a:r>
            <a:r>
              <a:rPr lang="fa-IR" sz="2400" dirty="0">
                <a:cs typeface="B Homa" panose="00000400000000000000" pitchFamily="2" charset="-78"/>
              </a:rPr>
              <a:t>میباشد که در </a:t>
            </a:r>
            <a:r>
              <a:rPr lang="fa-IR" sz="2400" dirty="0">
                <a:solidFill>
                  <a:srgbClr val="FF0000"/>
                </a:solidFill>
                <a:cs typeface="B Homa" panose="00000400000000000000" pitchFamily="2" charset="-78"/>
              </a:rPr>
              <a:t>فاصله یک کیلومتری شرق آن </a:t>
            </a:r>
            <a:r>
              <a:rPr lang="fa-IR" sz="2400" dirty="0">
                <a:cs typeface="B Homa" panose="00000400000000000000" pitchFamily="2" charset="-78"/>
              </a:rPr>
              <a:t>واقع است. نزدیکترین شهر به شهرك، </a:t>
            </a:r>
            <a:r>
              <a:rPr lang="fa-IR" sz="2400" dirty="0">
                <a:solidFill>
                  <a:srgbClr val="FF0000"/>
                </a:solidFill>
                <a:cs typeface="B Homa" panose="00000400000000000000" pitchFamily="2" charset="-78"/>
              </a:rPr>
              <a:t>شهر اردبیل</a:t>
            </a:r>
            <a:r>
              <a:rPr lang="fa-IR" sz="2400" dirty="0">
                <a:cs typeface="B Homa" panose="00000400000000000000" pitchFamily="2" charset="-78"/>
              </a:rPr>
              <a:t> میباشد که در </a:t>
            </a:r>
            <a:r>
              <a:rPr lang="fa-IR" sz="2400" dirty="0">
                <a:solidFill>
                  <a:srgbClr val="FF0000"/>
                </a:solidFill>
                <a:cs typeface="B Homa" panose="00000400000000000000" pitchFamily="2" charset="-78"/>
              </a:rPr>
              <a:t>فاصله ۱۳/۵ کیلومتری جنوب غربی </a:t>
            </a:r>
            <a:r>
              <a:rPr lang="fa-IR" sz="2400" dirty="0">
                <a:cs typeface="B Homa" panose="00000400000000000000" pitchFamily="2" charset="-78"/>
              </a:rPr>
              <a:t>آن قرار گرفته است.</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88306" y="235837"/>
            <a:ext cx="1206210" cy="1041634"/>
          </a:xfrm>
          <a:prstGeom prst="rect">
            <a:avLst/>
          </a:prstGeom>
        </p:spPr>
      </p:pic>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27206" t="9713" b="6402"/>
          <a:stretch/>
        </p:blipFill>
        <p:spPr>
          <a:xfrm>
            <a:off x="632013" y="2474260"/>
            <a:ext cx="6656293" cy="40879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Rectangle 5"/>
          <p:cNvSpPr/>
          <p:nvPr/>
        </p:nvSpPr>
        <p:spPr>
          <a:xfrm rot="19646308">
            <a:off x="4546963" y="3477161"/>
            <a:ext cx="463351" cy="89938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045823" y="3772962"/>
            <a:ext cx="1546412" cy="523220"/>
          </a:xfrm>
          <a:prstGeom prst="rect">
            <a:avLst/>
          </a:prstGeom>
          <a:noFill/>
        </p:spPr>
        <p:txBody>
          <a:bodyPr wrap="square" rtlCol="0">
            <a:spAutoFit/>
          </a:bodyPr>
          <a:lstStyle/>
          <a:p>
            <a:pPr algn="r" rtl="1"/>
            <a:r>
              <a:rPr lang="fa-IR" sz="1400" dirty="0" smtClean="0">
                <a:solidFill>
                  <a:srgbClr val="FF0000"/>
                </a:solidFill>
                <a:cs typeface="B Homa" panose="00000400000000000000" pitchFamily="2" charset="-78"/>
              </a:rPr>
              <a:t>شهرک صنعتی 2 اردبیل</a:t>
            </a:r>
            <a:endParaRPr lang="en-US" sz="1400" dirty="0">
              <a:solidFill>
                <a:srgbClr val="FF0000"/>
              </a:solidFill>
              <a:cs typeface="B Homa" panose="00000400000000000000" pitchFamily="2" charset="-78"/>
            </a:endParaRPr>
          </a:p>
        </p:txBody>
      </p:sp>
      <p:sp>
        <p:nvSpPr>
          <p:cNvPr id="8" name="TextBox 7"/>
          <p:cNvSpPr txBox="1"/>
          <p:nvPr/>
        </p:nvSpPr>
        <p:spPr>
          <a:xfrm>
            <a:off x="3455893" y="3465185"/>
            <a:ext cx="632947" cy="523220"/>
          </a:xfrm>
          <a:prstGeom prst="rect">
            <a:avLst/>
          </a:prstGeom>
          <a:noFill/>
        </p:spPr>
        <p:txBody>
          <a:bodyPr wrap="square" rtlCol="0">
            <a:spAutoFit/>
          </a:bodyPr>
          <a:lstStyle/>
          <a:p>
            <a:pPr algn="r" rtl="1"/>
            <a:r>
              <a:rPr lang="fa-IR" sz="1400" dirty="0" smtClean="0">
                <a:solidFill>
                  <a:srgbClr val="00B0F0"/>
                </a:solidFill>
                <a:cs typeface="B Homa" panose="00000400000000000000" pitchFamily="2" charset="-78"/>
              </a:rPr>
              <a:t>فرودگاه</a:t>
            </a:r>
            <a:endParaRPr lang="en-US" sz="1400" dirty="0">
              <a:solidFill>
                <a:srgbClr val="00B0F0"/>
              </a:solidFill>
              <a:cs typeface="B Homa" panose="00000400000000000000" pitchFamily="2" charset="-78"/>
            </a:endParaRPr>
          </a:p>
        </p:txBody>
      </p:sp>
    </p:spTree>
    <p:extLst>
      <p:ext uri="{BB962C8B-B14F-4D97-AF65-F5344CB8AC3E}">
        <p14:creationId xmlns:p14="http://schemas.microsoft.com/office/powerpoint/2010/main" val="2669235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34" y="927847"/>
            <a:ext cx="9154447" cy="5405717"/>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81" y="927847"/>
            <a:ext cx="9144000" cy="539954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17484"/>
            <a:ext cx="9144000" cy="5399548"/>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917484"/>
            <a:ext cx="9144000" cy="5399548"/>
          </a:xfrm>
          <a:prstGeom prst="rect">
            <a:avLst/>
          </a:prstGeom>
        </p:spPr>
      </p:pic>
    </p:spTree>
    <p:extLst>
      <p:ext uri="{BB962C8B-B14F-4D97-AF65-F5344CB8AC3E}">
        <p14:creationId xmlns:p14="http://schemas.microsoft.com/office/powerpoint/2010/main" val="3174187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326328"/>
          </a:xfrm>
        </p:spPr>
        <p:txBody>
          <a:bodyPr>
            <a:normAutofit/>
          </a:bodyPr>
          <a:lstStyle/>
          <a:p>
            <a:pPr marL="0" indent="0" algn="r" rtl="1">
              <a:buNone/>
            </a:pPr>
            <a:r>
              <a:rPr lang="fa-IR" sz="2400" dirty="0" smtClean="0">
                <a:cs typeface="B Homa" panose="00000400000000000000" pitchFamily="2" charset="-78"/>
              </a:rPr>
              <a:t>جدول ویژگیهای سایت</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4184" y="756654"/>
            <a:ext cx="6089904" cy="5727192"/>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88306" y="235838"/>
            <a:ext cx="1124622" cy="1302309"/>
          </a:xfrm>
          <a:prstGeom prst="rect">
            <a:avLst/>
          </a:prstGeom>
        </p:spPr>
      </p:pic>
    </p:spTree>
    <p:extLst>
      <p:ext uri="{BB962C8B-B14F-4D97-AF65-F5344CB8AC3E}">
        <p14:creationId xmlns:p14="http://schemas.microsoft.com/office/powerpoint/2010/main" val="559742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474244"/>
          </a:xfrm>
        </p:spPr>
        <p:txBody>
          <a:bodyPr>
            <a:normAutofit/>
          </a:bodyPr>
          <a:lstStyle/>
          <a:p>
            <a:pPr marL="0" indent="0" algn="just" rtl="1">
              <a:buNone/>
            </a:pPr>
            <a:r>
              <a:rPr lang="fa-IR" sz="3000" dirty="0" smtClean="0">
                <a:cs typeface="B Homa" panose="00000400000000000000" pitchFamily="2" charset="-78"/>
              </a:rPr>
              <a:t>روش ارزیابی</a:t>
            </a:r>
          </a:p>
          <a:p>
            <a:pPr algn="just" rtl="1"/>
            <a:r>
              <a:rPr lang="fa-IR" sz="2400" dirty="0" smtClean="0">
                <a:cs typeface="B Homa" panose="00000400000000000000" pitchFamily="2" charset="-78"/>
              </a:rPr>
              <a:t>در این پروژه </a:t>
            </a:r>
            <a:r>
              <a:rPr lang="fa-IR" sz="2400" dirty="0">
                <a:cs typeface="B Homa" panose="00000400000000000000" pitchFamily="2" charset="-78"/>
              </a:rPr>
              <a:t>از </a:t>
            </a:r>
            <a:r>
              <a:rPr lang="fa-IR" sz="2400" dirty="0" smtClean="0">
                <a:cs typeface="B Homa" panose="00000400000000000000" pitchFamily="2" charset="-78"/>
              </a:rPr>
              <a:t>روش </a:t>
            </a:r>
            <a:r>
              <a:rPr lang="fa-IR" sz="2400" dirty="0" smtClean="0">
                <a:solidFill>
                  <a:srgbClr val="FF0000"/>
                </a:solidFill>
                <a:cs typeface="B Homa" panose="00000400000000000000" pitchFamily="2" charset="-78"/>
              </a:rPr>
              <a:t>چک لیست </a:t>
            </a:r>
            <a:r>
              <a:rPr lang="fa-IR" sz="2400" dirty="0">
                <a:solidFill>
                  <a:srgbClr val="FF0000"/>
                </a:solidFill>
                <a:cs typeface="B Homa" panose="00000400000000000000" pitchFamily="2" charset="-78"/>
              </a:rPr>
              <a:t>ساده  </a:t>
            </a:r>
            <a:r>
              <a:rPr lang="fa-IR" sz="2400" dirty="0" smtClean="0">
                <a:solidFill>
                  <a:srgbClr val="FF0000"/>
                </a:solidFill>
                <a:cs typeface="B Homa" panose="00000400000000000000" pitchFamily="2" charset="-78"/>
              </a:rPr>
              <a:t>پرسشنامه‌اي</a:t>
            </a:r>
            <a:r>
              <a:rPr lang="fa-IR" sz="2400" dirty="0" smtClean="0">
                <a:cs typeface="B Homa" panose="00000400000000000000" pitchFamily="2" charset="-78"/>
              </a:rPr>
              <a:t>، </a:t>
            </a:r>
            <a:r>
              <a:rPr lang="fa-IR" sz="2400" dirty="0">
                <a:cs typeface="B Homa" panose="00000400000000000000" pitchFamily="2" charset="-78"/>
              </a:rPr>
              <a:t>به </a:t>
            </a:r>
            <a:r>
              <a:rPr lang="fa-IR" sz="2400" dirty="0" smtClean="0">
                <a:cs typeface="B Homa" panose="00000400000000000000" pitchFamily="2" charset="-78"/>
              </a:rPr>
              <a:t>همراه </a:t>
            </a:r>
            <a:r>
              <a:rPr lang="fa-IR" sz="2400" dirty="0" smtClean="0">
                <a:solidFill>
                  <a:srgbClr val="FF0000"/>
                </a:solidFill>
                <a:cs typeface="B Homa" panose="00000400000000000000" pitchFamily="2" charset="-78"/>
              </a:rPr>
              <a:t>تعیین </a:t>
            </a:r>
            <a:r>
              <a:rPr lang="fa-IR" sz="2400" dirty="0">
                <a:solidFill>
                  <a:srgbClr val="FF0000"/>
                </a:solidFill>
                <a:cs typeface="B Homa" panose="00000400000000000000" pitchFamily="2" charset="-78"/>
              </a:rPr>
              <a:t>انواع اثرات مثبت، منفی، </a:t>
            </a:r>
            <a:r>
              <a:rPr lang="fa-IR" sz="2400" dirty="0" smtClean="0">
                <a:solidFill>
                  <a:srgbClr val="FF0000"/>
                </a:solidFill>
                <a:cs typeface="B Homa" panose="00000400000000000000" pitchFamily="2" charset="-78"/>
              </a:rPr>
              <a:t>کوتاه مدت </a:t>
            </a:r>
            <a:r>
              <a:rPr lang="fa-IR" sz="2400" dirty="0">
                <a:solidFill>
                  <a:srgbClr val="FF0000"/>
                </a:solidFill>
                <a:cs typeface="B Homa" panose="00000400000000000000" pitchFamily="2" charset="-78"/>
              </a:rPr>
              <a:t>و </a:t>
            </a:r>
            <a:r>
              <a:rPr lang="fa-IR" sz="2400" dirty="0" smtClean="0">
                <a:solidFill>
                  <a:srgbClr val="FF0000"/>
                </a:solidFill>
                <a:cs typeface="B Homa" panose="00000400000000000000" pitchFamily="2" charset="-78"/>
              </a:rPr>
              <a:t>بلند مدت، برجسته</a:t>
            </a:r>
            <a:r>
              <a:rPr lang="fa-IR" sz="2400" dirty="0">
                <a:solidFill>
                  <a:srgbClr val="FF0000"/>
                </a:solidFill>
                <a:cs typeface="B Homa" panose="00000400000000000000" pitchFamily="2" charset="-78"/>
              </a:rPr>
              <a:t>، غیرقابل برگشت، مستقیم و غیرمستقیم، </a:t>
            </a:r>
            <a:r>
              <a:rPr lang="fa-IR" sz="2400" dirty="0" smtClean="0">
                <a:solidFill>
                  <a:srgbClr val="FF0000"/>
                </a:solidFill>
                <a:cs typeface="B Homa" panose="00000400000000000000" pitchFamily="2" charset="-78"/>
              </a:rPr>
              <a:t>منطقه‌اي و </a:t>
            </a:r>
            <a:r>
              <a:rPr lang="fa-IR" sz="2400" dirty="0">
                <a:solidFill>
                  <a:srgbClr val="FF0000"/>
                </a:solidFill>
                <a:cs typeface="B Homa" panose="00000400000000000000" pitchFamily="2" charset="-78"/>
              </a:rPr>
              <a:t>محلی </a:t>
            </a:r>
            <a:r>
              <a:rPr lang="fa-IR" sz="2400" dirty="0">
                <a:cs typeface="B Homa" panose="00000400000000000000" pitchFamily="2" charset="-78"/>
              </a:rPr>
              <a:t>پروژه و </a:t>
            </a:r>
            <a:r>
              <a:rPr lang="fa-IR" sz="2400" dirty="0" smtClean="0">
                <a:cs typeface="B Homa" panose="00000400000000000000" pitchFamily="2" charset="-78"/>
              </a:rPr>
              <a:t>سپس از </a:t>
            </a:r>
            <a:r>
              <a:rPr lang="fa-IR" sz="2400" dirty="0" smtClean="0">
                <a:solidFill>
                  <a:srgbClr val="FF0000"/>
                </a:solidFill>
                <a:cs typeface="B Homa" panose="00000400000000000000" pitchFamily="2" charset="-78"/>
              </a:rPr>
              <a:t>صورت ریز </a:t>
            </a:r>
            <a:r>
              <a:rPr lang="fa-IR" sz="2400" dirty="0">
                <a:solidFill>
                  <a:srgbClr val="FF0000"/>
                </a:solidFill>
                <a:cs typeface="B Homa" panose="00000400000000000000" pitchFamily="2" charset="-78"/>
              </a:rPr>
              <a:t>تصویري </a:t>
            </a:r>
            <a:r>
              <a:rPr lang="fa-IR" sz="2400" dirty="0">
                <a:cs typeface="B Homa" panose="00000400000000000000" pitchFamily="2" charset="-78"/>
              </a:rPr>
              <a:t>و </a:t>
            </a:r>
            <a:r>
              <a:rPr lang="fa-IR" sz="2400" dirty="0" smtClean="0">
                <a:solidFill>
                  <a:srgbClr val="FF0000"/>
                </a:solidFill>
                <a:cs typeface="B Homa" panose="00000400000000000000" pitchFamily="2" charset="-78"/>
              </a:rPr>
              <a:t>ماتریس تلفیقی</a:t>
            </a:r>
            <a:r>
              <a:rPr lang="fa-IR" sz="2400" dirty="0" smtClean="0">
                <a:cs typeface="B Homa" panose="00000400000000000000" pitchFamily="2" charset="-78"/>
              </a:rPr>
              <a:t>، به </a:t>
            </a:r>
            <a:r>
              <a:rPr lang="fa-IR" sz="2400" dirty="0">
                <a:cs typeface="B Homa" panose="00000400000000000000" pitchFamily="2" charset="-78"/>
              </a:rPr>
              <a:t>شرح زیر به عنوان </a:t>
            </a:r>
            <a:r>
              <a:rPr lang="fa-IR" sz="2400" dirty="0" smtClean="0">
                <a:cs typeface="B Homa" panose="00000400000000000000" pitchFamily="2" charset="-78"/>
              </a:rPr>
              <a:t>مؤلفه‌هاي تأثیرپذیر </a:t>
            </a:r>
            <a:r>
              <a:rPr lang="fa-IR" sz="2400" dirty="0">
                <a:cs typeface="B Homa" panose="00000400000000000000" pitchFamily="2" charset="-78"/>
              </a:rPr>
              <a:t>براي ارزیابی اثرات </a:t>
            </a:r>
            <a:r>
              <a:rPr lang="fa-IR" sz="2400" dirty="0" smtClean="0">
                <a:cs typeface="B Homa" panose="00000400000000000000" pitchFamily="2" charset="-78"/>
              </a:rPr>
              <a:t>زیست محیطی، بهره </a:t>
            </a:r>
            <a:r>
              <a:rPr lang="fa-IR" sz="2400" dirty="0">
                <a:cs typeface="B Homa" panose="00000400000000000000" pitchFamily="2" charset="-78"/>
              </a:rPr>
              <a:t>گرفته </a:t>
            </a:r>
            <a:r>
              <a:rPr lang="fa-IR" sz="2400" dirty="0" smtClean="0">
                <a:cs typeface="B Homa" panose="00000400000000000000" pitchFamily="2" charset="-78"/>
              </a:rPr>
              <a:t>شده است.</a:t>
            </a:r>
          </a:p>
          <a:p>
            <a:pPr algn="just" rtl="1"/>
            <a:r>
              <a:rPr lang="fa-IR" sz="2400" dirty="0" smtClean="0">
                <a:cs typeface="B Homa" panose="00000400000000000000" pitchFamily="2" charset="-78"/>
              </a:rPr>
              <a:t>الف) مؤلفه‌هاي </a:t>
            </a:r>
            <a:r>
              <a:rPr lang="fa-IR" sz="2400" dirty="0">
                <a:cs typeface="B Homa" panose="00000400000000000000" pitchFamily="2" charset="-78"/>
              </a:rPr>
              <a:t>محیط </a:t>
            </a:r>
            <a:r>
              <a:rPr lang="fa-IR" sz="2400" dirty="0" smtClean="0">
                <a:cs typeface="B Homa" panose="00000400000000000000" pitchFamily="2" charset="-78"/>
              </a:rPr>
              <a:t>زیست فیزیکی- شیمیایی</a:t>
            </a:r>
          </a:p>
          <a:p>
            <a:pPr algn="just" rtl="1"/>
            <a:r>
              <a:rPr lang="fa-IR" sz="2400" dirty="0" smtClean="0">
                <a:cs typeface="B Homa" panose="00000400000000000000" pitchFamily="2" charset="-78"/>
              </a:rPr>
              <a:t>ب) مؤلفه‌هاي </a:t>
            </a:r>
            <a:r>
              <a:rPr lang="fa-IR" sz="2400" dirty="0">
                <a:cs typeface="B Homa" panose="00000400000000000000" pitchFamily="2" charset="-78"/>
              </a:rPr>
              <a:t>محیط </a:t>
            </a:r>
            <a:r>
              <a:rPr lang="fa-IR" sz="2400" dirty="0" smtClean="0">
                <a:cs typeface="B Homa" panose="00000400000000000000" pitchFamily="2" charset="-78"/>
              </a:rPr>
              <a:t>بیولوژیک</a:t>
            </a:r>
            <a:endParaRPr lang="fa-IR" sz="2400" dirty="0">
              <a:cs typeface="B Homa" panose="00000400000000000000" pitchFamily="2" charset="-78"/>
            </a:endParaRPr>
          </a:p>
          <a:p>
            <a:pPr algn="just" rtl="1"/>
            <a:r>
              <a:rPr lang="fa-IR" sz="2400" dirty="0" smtClean="0">
                <a:cs typeface="B Homa" panose="00000400000000000000" pitchFamily="2" charset="-78"/>
              </a:rPr>
              <a:t>پ) مؤلفه‌هاي </a:t>
            </a:r>
            <a:r>
              <a:rPr lang="fa-IR" sz="2400" dirty="0">
                <a:cs typeface="B Homa" panose="00000400000000000000" pitchFamily="2" charset="-78"/>
              </a:rPr>
              <a:t>محیط اقتصادي  </a:t>
            </a:r>
            <a:r>
              <a:rPr lang="fa-IR" sz="2400" dirty="0" smtClean="0">
                <a:cs typeface="B Homa" panose="00000400000000000000" pitchFamily="2" charset="-78"/>
              </a:rPr>
              <a:t>اجتماعی</a:t>
            </a:r>
          </a:p>
          <a:p>
            <a:pPr algn="just" rtl="1"/>
            <a:r>
              <a:rPr lang="fa-IR" sz="2400" dirty="0" smtClean="0">
                <a:cs typeface="B Homa" panose="00000400000000000000" pitchFamily="2" charset="-78"/>
              </a:rPr>
              <a:t>ت) مؤلفه‌هاي </a:t>
            </a:r>
            <a:r>
              <a:rPr lang="fa-IR" sz="2400" dirty="0">
                <a:cs typeface="B Homa" panose="00000400000000000000" pitchFamily="2" charset="-78"/>
              </a:rPr>
              <a:t>محیط فرهنگی</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0989" y="5146158"/>
            <a:ext cx="1187470" cy="1416008"/>
          </a:xfrm>
          <a:prstGeom prst="rect">
            <a:avLst/>
          </a:prstGeom>
        </p:spPr>
      </p:pic>
    </p:spTree>
    <p:extLst>
      <p:ext uri="{BB962C8B-B14F-4D97-AF65-F5344CB8AC3E}">
        <p14:creationId xmlns:p14="http://schemas.microsoft.com/office/powerpoint/2010/main" val="16974572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921524855"/>
              </p:ext>
            </p:extLst>
          </p:nvPr>
        </p:nvGraphicFramePr>
        <p:xfrm>
          <a:off x="201705" y="178484"/>
          <a:ext cx="7315200" cy="6859707"/>
        </p:xfrm>
        <a:graphic>
          <a:graphicData uri="http://schemas.openxmlformats.org/drawingml/2006/table">
            <a:tbl>
              <a:tblPr firstRow="1" bandRow="1">
                <a:tableStyleId>{5C22544A-7EE6-4342-B048-85BDC9FD1C3A}</a:tableStyleId>
              </a:tblPr>
              <a:tblGrid>
                <a:gridCol w="1828800"/>
                <a:gridCol w="1828800"/>
                <a:gridCol w="1828800"/>
                <a:gridCol w="1828800"/>
              </a:tblGrid>
              <a:tr h="592606">
                <a:tc>
                  <a:txBody>
                    <a:bodyPr/>
                    <a:lstStyle/>
                    <a:p>
                      <a:pPr algn="ctr" rtl="1"/>
                      <a:r>
                        <a:rPr lang="fa-IR" sz="1800" b="0" i="0" u="none" strike="noStrike" kern="1200" baseline="0" dirty="0" smtClean="0">
                          <a:solidFill>
                            <a:schemeClr val="lt1"/>
                          </a:solidFill>
                          <a:latin typeface="+mn-lt"/>
                          <a:ea typeface="+mn-ea"/>
                          <a:cs typeface="B Homa" panose="00000400000000000000" pitchFamily="2" charset="-78"/>
                        </a:rPr>
                        <a:t>مؤلفه‌هاي محیط فرهنگی</a:t>
                      </a:r>
                      <a:endParaRPr lang="en-US" dirty="0">
                        <a:cs typeface="B Homa" panose="00000400000000000000" pitchFamily="2" charset="-78"/>
                      </a:endParaRPr>
                    </a:p>
                  </a:txBody>
                  <a:tcPr/>
                </a:tc>
                <a:tc>
                  <a:txBody>
                    <a:bodyPr/>
                    <a:lstStyle/>
                    <a:p>
                      <a:pPr algn="ctr" rtl="1"/>
                      <a:r>
                        <a:rPr lang="fa-IR" sz="1800" b="0" i="0" u="none" strike="noStrike" kern="1200" baseline="0" dirty="0" smtClean="0">
                          <a:solidFill>
                            <a:schemeClr val="lt1"/>
                          </a:solidFill>
                          <a:latin typeface="+mn-lt"/>
                          <a:ea typeface="+mn-ea"/>
                          <a:cs typeface="B Homa" panose="00000400000000000000" pitchFamily="2" charset="-78"/>
                        </a:rPr>
                        <a:t>مؤلفه‌هاي محیط اقتصادي-اجتماعی</a:t>
                      </a:r>
                      <a:endParaRPr lang="en-US" dirty="0">
                        <a:cs typeface="B Homa" panose="00000400000000000000" pitchFamily="2" charset="-78"/>
                      </a:endParaRPr>
                    </a:p>
                  </a:txBody>
                  <a:tcPr/>
                </a:tc>
                <a:tc>
                  <a:txBody>
                    <a:bodyPr/>
                    <a:lstStyle/>
                    <a:p>
                      <a:pPr algn="ctr" rtl="1"/>
                      <a:r>
                        <a:rPr lang="fa-IR" sz="1800" b="0" i="0" u="none" strike="noStrike" kern="1200" baseline="0" dirty="0" smtClean="0">
                          <a:solidFill>
                            <a:schemeClr val="lt1"/>
                          </a:solidFill>
                          <a:latin typeface="+mn-lt"/>
                          <a:ea typeface="+mn-ea"/>
                          <a:cs typeface="B Homa" panose="00000400000000000000" pitchFamily="2" charset="-78"/>
                        </a:rPr>
                        <a:t>مؤلفه‌هاي محیط بیولوژیک</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مولفه های فیزیکی-شیمیایی</a:t>
                      </a:r>
                      <a:endParaRPr lang="en-US" dirty="0">
                        <a:cs typeface="B Homa" panose="00000400000000000000" pitchFamily="2" charset="-78"/>
                      </a:endParaRPr>
                    </a:p>
                  </a:txBody>
                  <a:tcPr/>
                </a:tc>
              </a:tr>
              <a:tr h="344552">
                <a:tc>
                  <a:txBody>
                    <a:bodyPr/>
                    <a:lstStyle/>
                    <a:p>
                      <a:pPr algn="ctr" rtl="1"/>
                      <a:r>
                        <a:rPr lang="fa-IR" dirty="0" smtClean="0">
                          <a:cs typeface="B Homa" panose="00000400000000000000" pitchFamily="2" charset="-78"/>
                        </a:rPr>
                        <a:t>میراثهاي باستانی و فرهنگی</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جمعیت و مهاجرت</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رویشگاهها </a:t>
                      </a:r>
                    </a:p>
                  </a:txBody>
                  <a:tcPr/>
                </a:tc>
                <a:tc>
                  <a:txBody>
                    <a:bodyPr/>
                    <a:lstStyle/>
                    <a:p>
                      <a:pPr algn="ctr" rtl="1"/>
                      <a:r>
                        <a:rPr lang="fa-IR" dirty="0" smtClean="0">
                          <a:cs typeface="B Homa" panose="00000400000000000000" pitchFamily="2" charset="-78"/>
                        </a:rPr>
                        <a:t>کیفیت هوا</a:t>
                      </a:r>
                    </a:p>
                  </a:txBody>
                  <a:tcPr/>
                </a:tc>
              </a:tr>
              <a:tr h="338632">
                <a:tc>
                  <a:txBody>
                    <a:bodyPr/>
                    <a:lstStyle/>
                    <a:p>
                      <a:pPr algn="ctr" rtl="1"/>
                      <a:r>
                        <a:rPr lang="fa-IR" dirty="0" smtClean="0">
                          <a:cs typeface="B Homa" panose="00000400000000000000" pitchFamily="2" charset="-78"/>
                        </a:rPr>
                        <a:t>گردشگري، </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تحرك اجتماعی</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پوشش گیاهی </a:t>
                      </a:r>
                    </a:p>
                  </a:txBody>
                  <a:tcPr/>
                </a:tc>
                <a:tc>
                  <a:txBody>
                    <a:bodyPr/>
                    <a:lstStyle/>
                    <a:p>
                      <a:pPr algn="ctr" rtl="1"/>
                      <a:r>
                        <a:rPr lang="fa-IR" dirty="0" smtClean="0">
                          <a:cs typeface="B Homa" panose="00000400000000000000" pitchFamily="2" charset="-78"/>
                        </a:rPr>
                        <a:t>تراز صوتی</a:t>
                      </a:r>
                    </a:p>
                  </a:txBody>
                  <a:tcPr/>
                </a:tc>
              </a:tr>
              <a:tr h="592606">
                <a:tc>
                  <a:txBody>
                    <a:bodyPr/>
                    <a:lstStyle/>
                    <a:p>
                      <a:pPr algn="ctr" rtl="1"/>
                      <a:r>
                        <a:rPr lang="fa-IR" dirty="0" smtClean="0">
                          <a:cs typeface="B Homa" panose="00000400000000000000" pitchFamily="2" charset="-78"/>
                        </a:rPr>
                        <a:t>چشم اندازها</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مسکن</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زیستگاهها (تالابی، دشتی و رودخانهاي) </a:t>
                      </a:r>
                    </a:p>
                  </a:txBody>
                  <a:tcPr/>
                </a:tc>
                <a:tc>
                  <a:txBody>
                    <a:bodyPr/>
                    <a:lstStyle/>
                    <a:p>
                      <a:pPr algn="ctr" rtl="1"/>
                      <a:r>
                        <a:rPr lang="fa-IR" dirty="0" smtClean="0">
                          <a:cs typeface="B Homa" panose="00000400000000000000" pitchFamily="2" charset="-78"/>
                        </a:rPr>
                        <a:t>کیفیت و کمیت آبهاي سطحی و زیرزمینی</a:t>
                      </a:r>
                    </a:p>
                  </a:txBody>
                  <a:tcPr/>
                </a:tc>
              </a:tr>
              <a:tr h="641787">
                <a:tc>
                  <a:txBody>
                    <a:bodyPr/>
                    <a:lstStyle/>
                    <a:p>
                      <a:pPr algn="ctr" rtl="1"/>
                      <a:r>
                        <a:rPr lang="fa-IR" dirty="0" smtClean="0">
                          <a:cs typeface="B Homa" panose="00000400000000000000" pitchFamily="2" charset="-78"/>
                        </a:rPr>
                        <a:t>فرهنگ عمومی</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بهداشت</a:t>
                      </a:r>
                    </a:p>
                    <a:p>
                      <a:pPr algn="ctr" rtl="1"/>
                      <a:r>
                        <a:rPr lang="fa-IR" dirty="0" smtClean="0">
                          <a:cs typeface="B Homa" panose="00000400000000000000" pitchFamily="2" charset="-78"/>
                        </a:rPr>
                        <a:t>و سلامت جسمی</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اکوسیستمها و مناطق ویژه زیستی</a:t>
                      </a:r>
                    </a:p>
                  </a:txBody>
                  <a:tcPr/>
                </a:tc>
                <a:tc>
                  <a:txBody>
                    <a:bodyPr/>
                    <a:lstStyle/>
                    <a:p>
                      <a:pPr algn="ctr" rtl="1"/>
                      <a:r>
                        <a:rPr lang="fa-IR" dirty="0" smtClean="0">
                          <a:cs typeface="B Homa" panose="00000400000000000000" pitchFamily="2" charset="-78"/>
                        </a:rPr>
                        <a:t>فرسایش </a:t>
                      </a:r>
                    </a:p>
                  </a:txBody>
                  <a:tcPr/>
                </a:tc>
              </a:tr>
              <a:tr h="846579">
                <a:tc>
                  <a:txBody>
                    <a:bodyPr/>
                    <a:lstStyle/>
                    <a:p>
                      <a:pPr algn="ctr" rtl="1"/>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سلامت روان جامعه (رفاه)</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حیات</a:t>
                      </a:r>
                      <a:r>
                        <a:rPr lang="fa-IR" baseline="0" dirty="0" smtClean="0">
                          <a:cs typeface="B Homa" panose="00000400000000000000" pitchFamily="2" charset="-78"/>
                        </a:rPr>
                        <a:t> </a:t>
                      </a:r>
                      <a:r>
                        <a:rPr lang="fa-IR" dirty="0" smtClean="0">
                          <a:cs typeface="B Homa" panose="00000400000000000000" pitchFamily="2" charset="-78"/>
                        </a:rPr>
                        <a:t>وحش (زیستمندان تالابی، دشتی و</a:t>
                      </a:r>
                      <a:r>
                        <a:rPr lang="fa-IR" baseline="0" dirty="0" smtClean="0">
                          <a:cs typeface="B Homa" panose="00000400000000000000" pitchFamily="2" charset="-78"/>
                        </a:rPr>
                        <a:t> </a:t>
                      </a:r>
                      <a:r>
                        <a:rPr lang="fa-IR" dirty="0" smtClean="0">
                          <a:cs typeface="B Homa" panose="00000400000000000000" pitchFamily="2" charset="-78"/>
                        </a:rPr>
                        <a:t>رودخانهاي)</a:t>
                      </a:r>
                    </a:p>
                  </a:txBody>
                  <a:tcPr/>
                </a:tc>
                <a:tc>
                  <a:txBody>
                    <a:bodyPr/>
                    <a:lstStyle/>
                    <a:p>
                      <a:pPr algn="ctr" rtl="1"/>
                      <a:r>
                        <a:rPr lang="fa-IR" dirty="0" smtClean="0">
                          <a:cs typeface="B Homa" panose="00000400000000000000" pitchFamily="2" charset="-78"/>
                        </a:rPr>
                        <a:t>زهکشی</a:t>
                      </a:r>
                    </a:p>
                  </a:txBody>
                  <a:tcPr/>
                </a:tc>
              </a:tr>
              <a:tr h="592606">
                <a:tc>
                  <a:txBody>
                    <a:bodyPr/>
                    <a:lstStyle/>
                    <a:p>
                      <a:pPr algn="ctr" rtl="1"/>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سطح درآمد</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گونه‌هاي نادر و در معرض خطر انقراض</a:t>
                      </a:r>
                      <a:endParaRPr lang="fa-IR" dirty="0">
                        <a:cs typeface="B Homa" panose="00000400000000000000" pitchFamily="2" charset="-78"/>
                      </a:endParaRPr>
                    </a:p>
                  </a:txBody>
                  <a:tcPr/>
                </a:tc>
                <a:tc>
                  <a:txBody>
                    <a:bodyPr/>
                    <a:lstStyle/>
                    <a:p>
                      <a:pPr algn="ctr" rtl="1"/>
                      <a:r>
                        <a:rPr lang="fa-IR" dirty="0" smtClean="0">
                          <a:cs typeface="B Homa" panose="00000400000000000000" pitchFamily="2" charset="-78"/>
                        </a:rPr>
                        <a:t>بافت و قابلیت خاك</a:t>
                      </a:r>
                    </a:p>
                  </a:txBody>
                  <a:tcPr/>
                </a:tc>
              </a:tr>
              <a:tr h="338632">
                <a:tc>
                  <a:txBody>
                    <a:bodyPr/>
                    <a:lstStyle/>
                    <a:p>
                      <a:pPr algn="ctr" rtl="1"/>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ارزش زمین</a:t>
                      </a:r>
                      <a:endParaRPr lang="en-US" dirty="0">
                        <a:cs typeface="B Homa" panose="00000400000000000000" pitchFamily="2" charset="-78"/>
                      </a:endParaRPr>
                    </a:p>
                  </a:txBody>
                  <a:tcPr/>
                </a:tc>
                <a:tc>
                  <a:txBody>
                    <a:bodyPr/>
                    <a:lstStyle/>
                    <a:p>
                      <a:pPr algn="ctr" rtl="1"/>
                      <a:endParaRPr lang="fa-IR" dirty="0">
                        <a:cs typeface="B Homa" panose="00000400000000000000" pitchFamily="2" charset="-78"/>
                      </a:endParaRPr>
                    </a:p>
                  </a:txBody>
                  <a:tcPr/>
                </a:tc>
                <a:tc>
                  <a:txBody>
                    <a:bodyPr/>
                    <a:lstStyle/>
                    <a:p>
                      <a:pPr algn="ctr" rtl="1"/>
                      <a:r>
                        <a:rPr lang="fa-IR" dirty="0" smtClean="0">
                          <a:cs typeface="B Homa" panose="00000400000000000000" pitchFamily="2" charset="-78"/>
                        </a:rPr>
                        <a:t>شکل زمین</a:t>
                      </a:r>
                      <a:endParaRPr lang="fa-IR" dirty="0">
                        <a:cs typeface="B Homa" panose="00000400000000000000" pitchFamily="2" charset="-78"/>
                      </a:endParaRPr>
                    </a:p>
                  </a:txBody>
                  <a:tcPr/>
                </a:tc>
              </a:tr>
              <a:tr h="338632">
                <a:tc>
                  <a:txBody>
                    <a:bodyPr/>
                    <a:lstStyle/>
                    <a:p>
                      <a:pPr algn="ctr" rtl="1"/>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بیکاري و اشتغال</a:t>
                      </a:r>
                      <a:endParaRPr lang="en-US" dirty="0">
                        <a:cs typeface="B Homa" panose="00000400000000000000" pitchFamily="2" charset="-78"/>
                      </a:endParaRPr>
                    </a:p>
                  </a:txBody>
                  <a:tcPr/>
                </a:tc>
                <a:tc>
                  <a:txBody>
                    <a:bodyPr/>
                    <a:lstStyle/>
                    <a:p>
                      <a:pPr algn="ctr" rtl="1"/>
                      <a:endParaRPr lang="fa-IR" dirty="0">
                        <a:cs typeface="B Homa" panose="00000400000000000000" pitchFamily="2" charset="-78"/>
                      </a:endParaRPr>
                    </a:p>
                  </a:txBody>
                  <a:tcPr/>
                </a:tc>
                <a:tc>
                  <a:txBody>
                    <a:bodyPr/>
                    <a:lstStyle/>
                    <a:p>
                      <a:pPr algn="ctr" rtl="1"/>
                      <a:endParaRPr lang="fa-IR" dirty="0">
                        <a:cs typeface="B Homa" panose="00000400000000000000" pitchFamily="2" charset="-78"/>
                      </a:endParaRPr>
                    </a:p>
                  </a:txBody>
                  <a:tcPr/>
                </a:tc>
              </a:tr>
              <a:tr h="338632">
                <a:tc>
                  <a:txBody>
                    <a:bodyPr/>
                    <a:lstStyle/>
                    <a:p>
                      <a:pPr algn="ctr" rtl="1"/>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مفاسد</a:t>
                      </a:r>
                      <a:r>
                        <a:rPr lang="fa-IR" baseline="0" dirty="0" smtClean="0">
                          <a:cs typeface="B Homa" panose="00000400000000000000" pitchFamily="2" charset="-78"/>
                        </a:rPr>
                        <a:t> </a:t>
                      </a:r>
                      <a:r>
                        <a:rPr lang="fa-IR" dirty="0" smtClean="0">
                          <a:cs typeface="B Homa" panose="00000400000000000000" pitchFamily="2" charset="-78"/>
                        </a:rPr>
                        <a:t>اجتماعی</a:t>
                      </a:r>
                      <a:endParaRPr lang="en-US" dirty="0">
                        <a:cs typeface="B Homa" panose="00000400000000000000" pitchFamily="2" charset="-78"/>
                      </a:endParaRPr>
                    </a:p>
                  </a:txBody>
                  <a:tcPr/>
                </a:tc>
                <a:tc>
                  <a:txBody>
                    <a:bodyPr/>
                    <a:lstStyle/>
                    <a:p>
                      <a:pPr algn="ctr" rtl="1"/>
                      <a:endParaRPr lang="fa-IR" dirty="0">
                        <a:cs typeface="B Homa" panose="00000400000000000000" pitchFamily="2" charset="-78"/>
                      </a:endParaRPr>
                    </a:p>
                  </a:txBody>
                  <a:tcPr/>
                </a:tc>
                <a:tc>
                  <a:txBody>
                    <a:bodyPr/>
                    <a:lstStyle/>
                    <a:p>
                      <a:pPr algn="ctr" rtl="1"/>
                      <a:endParaRPr lang="fa-IR" dirty="0">
                        <a:cs typeface="B Homa" panose="00000400000000000000" pitchFamily="2" charset="-78"/>
                      </a:endParaRPr>
                    </a:p>
                  </a:txBody>
                  <a:tcPr/>
                </a:tc>
              </a:tr>
              <a:tr h="338632">
                <a:tc>
                  <a:txBody>
                    <a:bodyPr/>
                    <a:lstStyle/>
                    <a:p>
                      <a:pPr algn="ctr" rtl="1"/>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ارزش افزوده</a:t>
                      </a:r>
                      <a:endParaRPr lang="en-US" dirty="0">
                        <a:cs typeface="B Homa" panose="00000400000000000000" pitchFamily="2" charset="-78"/>
                      </a:endParaRPr>
                    </a:p>
                  </a:txBody>
                  <a:tcPr/>
                </a:tc>
                <a:tc>
                  <a:txBody>
                    <a:bodyPr/>
                    <a:lstStyle/>
                    <a:p>
                      <a:pPr algn="ctr" rtl="1"/>
                      <a:endParaRPr lang="fa-IR" dirty="0">
                        <a:cs typeface="B Homa" panose="00000400000000000000" pitchFamily="2" charset="-78"/>
                      </a:endParaRPr>
                    </a:p>
                  </a:txBody>
                  <a:tcPr/>
                </a:tc>
                <a:tc>
                  <a:txBody>
                    <a:bodyPr/>
                    <a:lstStyle/>
                    <a:p>
                      <a:pPr algn="ctr" rtl="1"/>
                      <a:endParaRPr lang="fa-IR" dirty="0">
                        <a:cs typeface="B Homa" panose="00000400000000000000" pitchFamily="2" charset="-78"/>
                      </a:endParaRPr>
                    </a:p>
                  </a:txBody>
                  <a:tcPr/>
                </a:tc>
              </a:tr>
              <a:tr h="592606">
                <a:tc>
                  <a:txBody>
                    <a:bodyPr/>
                    <a:lstStyle/>
                    <a:p>
                      <a:pPr algn="ctr" rtl="1"/>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کاربري اراضی و زیرساختها</a:t>
                      </a:r>
                      <a:endParaRPr lang="en-US" dirty="0">
                        <a:cs typeface="B Homa" panose="00000400000000000000" pitchFamily="2" charset="-78"/>
                      </a:endParaRPr>
                    </a:p>
                  </a:txBody>
                  <a:tcPr/>
                </a:tc>
                <a:tc>
                  <a:txBody>
                    <a:bodyPr/>
                    <a:lstStyle/>
                    <a:p>
                      <a:pPr algn="ctr" rtl="1"/>
                      <a:endParaRPr lang="fa-IR" dirty="0">
                        <a:cs typeface="B Homa" panose="00000400000000000000" pitchFamily="2" charset="-78"/>
                      </a:endParaRPr>
                    </a:p>
                  </a:txBody>
                  <a:tcPr/>
                </a:tc>
                <a:tc>
                  <a:txBody>
                    <a:bodyPr/>
                    <a:lstStyle/>
                    <a:p>
                      <a:pPr algn="ctr" rtl="1"/>
                      <a:endParaRPr lang="fa-IR" dirty="0">
                        <a:cs typeface="B Homa" panose="00000400000000000000" pitchFamily="2" charset="-78"/>
                      </a:endParaRPr>
                    </a:p>
                  </a:txBody>
                  <a:tcPr/>
                </a:tc>
              </a:tr>
            </a:tbl>
          </a:graphicData>
        </a:graphic>
      </p:graphicFrame>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0077" y="5414966"/>
            <a:ext cx="1390741" cy="1200988"/>
          </a:xfrm>
          <a:prstGeom prst="rect">
            <a:avLst/>
          </a:prstGeom>
        </p:spPr>
      </p:pic>
    </p:spTree>
    <p:extLst>
      <p:ext uri="{BB962C8B-B14F-4D97-AF65-F5344CB8AC3E}">
        <p14:creationId xmlns:p14="http://schemas.microsoft.com/office/powerpoint/2010/main" val="13086034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8941" y="235838"/>
            <a:ext cx="7019365" cy="6622162"/>
          </a:xfrm>
        </p:spPr>
        <p:txBody>
          <a:bodyPr>
            <a:normAutofit fontScale="85000" lnSpcReduction="10000"/>
          </a:bodyPr>
          <a:lstStyle/>
          <a:p>
            <a:pPr marL="0" indent="0" algn="just" rtl="1">
              <a:buNone/>
            </a:pPr>
            <a:r>
              <a:rPr lang="fa-IR" sz="2400" dirty="0">
                <a:cs typeface="B Homa" panose="00000400000000000000" pitchFamily="2" charset="-78"/>
              </a:rPr>
              <a:t>به منظور ارزیابی اثرات فعالیتهاي مهم </a:t>
            </a:r>
            <a:r>
              <a:rPr lang="fa-IR" sz="2400" dirty="0" smtClean="0">
                <a:cs typeface="B Homa" panose="00000400000000000000" pitchFamily="2" charset="-78"/>
              </a:rPr>
              <a:t>طرح، </a:t>
            </a:r>
            <a:r>
              <a:rPr lang="fa-IR" sz="2400" dirty="0">
                <a:cs typeface="B Homa" panose="00000400000000000000" pitchFamily="2" charset="-78"/>
              </a:rPr>
              <a:t>و </a:t>
            </a:r>
            <a:r>
              <a:rPr lang="fa-IR" sz="2400" dirty="0" smtClean="0">
                <a:cs typeface="B Homa" panose="00000400000000000000" pitchFamily="2" charset="-78"/>
              </a:rPr>
              <a:t>کمی نمودن </a:t>
            </a:r>
            <a:r>
              <a:rPr lang="fa-IR" sz="2400" dirty="0">
                <a:cs typeface="B Homa" panose="00000400000000000000" pitchFamily="2" charset="-78"/>
              </a:rPr>
              <a:t>اثرات باتوجه به روشهاي علمی </a:t>
            </a:r>
            <a:r>
              <a:rPr lang="fa-IR" sz="2400" dirty="0" smtClean="0">
                <a:cs typeface="B Homa" panose="00000400000000000000" pitchFamily="2" charset="-78"/>
              </a:rPr>
              <a:t>فوق الذکر و میزان </a:t>
            </a:r>
            <a:r>
              <a:rPr lang="fa-IR" sz="2400" dirty="0">
                <a:cs typeface="B Homa" panose="00000400000000000000" pitchFamily="2" charset="-78"/>
              </a:rPr>
              <a:t>و نوع اطلاعات موجود از </a:t>
            </a:r>
            <a:r>
              <a:rPr lang="fa-IR" sz="2400" dirty="0" smtClean="0">
                <a:cs typeface="B Homa" panose="00000400000000000000" pitchFamily="2" charset="-78"/>
              </a:rPr>
              <a:t>روش </a:t>
            </a:r>
            <a:r>
              <a:rPr lang="fa-IR" sz="2400" dirty="0" smtClean="0">
                <a:solidFill>
                  <a:srgbClr val="FF0000"/>
                </a:solidFill>
                <a:cs typeface="B Homa" panose="00000400000000000000" pitchFamily="2" charset="-78"/>
              </a:rPr>
              <a:t>چک لیست سنجشی </a:t>
            </a:r>
            <a:r>
              <a:rPr lang="fa-IR" sz="2400" dirty="0">
                <a:cs typeface="B Homa" panose="00000400000000000000" pitchFamily="2" charset="-78"/>
              </a:rPr>
              <a:t>استفاده شده است. در </a:t>
            </a:r>
            <a:r>
              <a:rPr lang="fa-IR" sz="2400" dirty="0" smtClean="0">
                <a:cs typeface="B Homa" panose="00000400000000000000" pitchFamily="2" charset="-78"/>
              </a:rPr>
              <a:t>روش چک لیست سنجشی</a:t>
            </a:r>
            <a:r>
              <a:rPr lang="fa-IR" sz="2400" dirty="0">
                <a:cs typeface="B Homa" panose="00000400000000000000" pitchFamily="2" charset="-78"/>
              </a:rPr>
              <a:t>، اثرات طرح در محل پیشنهادي در </a:t>
            </a:r>
            <a:r>
              <a:rPr lang="fa-IR" sz="2400" dirty="0" smtClean="0">
                <a:cs typeface="B Homa" panose="00000400000000000000" pitchFamily="2" charset="-78"/>
              </a:rPr>
              <a:t>محدوده نمرات </a:t>
            </a:r>
            <a:r>
              <a:rPr lang="fa-IR" sz="2400" dirty="0">
                <a:cs typeface="B Homa" panose="00000400000000000000" pitchFamily="2" charset="-78"/>
              </a:rPr>
              <a:t>از </a:t>
            </a:r>
            <a:r>
              <a:rPr lang="fa-IR" sz="2400" dirty="0">
                <a:solidFill>
                  <a:srgbClr val="FF0000"/>
                </a:solidFill>
                <a:cs typeface="B Homa" panose="00000400000000000000" pitchFamily="2" charset="-78"/>
              </a:rPr>
              <a:t>1± تا 5±</a:t>
            </a:r>
            <a:r>
              <a:rPr lang="fa-IR" sz="2400" dirty="0">
                <a:cs typeface="B Homa" panose="00000400000000000000" pitchFamily="2" charset="-78"/>
              </a:rPr>
              <a:t> </a:t>
            </a:r>
            <a:r>
              <a:rPr lang="fa-IR" sz="2400" dirty="0" smtClean="0">
                <a:cs typeface="B Homa" panose="00000400000000000000" pitchFamily="2" charset="-78"/>
              </a:rPr>
              <a:t>رتبه بندي شده اند.</a:t>
            </a:r>
          </a:p>
          <a:p>
            <a:pPr marL="0" indent="0" algn="just" rtl="1">
              <a:buNone/>
            </a:pPr>
            <a:endParaRPr lang="fa-IR" sz="2400" dirty="0" smtClean="0">
              <a:cs typeface="B Homa" panose="00000400000000000000" pitchFamily="2" charset="-78"/>
            </a:endParaRPr>
          </a:p>
          <a:p>
            <a:pPr marL="0" indent="0" algn="just" rtl="1">
              <a:buNone/>
            </a:pPr>
            <a:endParaRPr lang="fa-IR" sz="2400" dirty="0">
              <a:cs typeface="B Homa" panose="00000400000000000000" pitchFamily="2" charset="-78"/>
            </a:endParaRPr>
          </a:p>
          <a:p>
            <a:pPr marL="0" indent="0" algn="just" rtl="1">
              <a:buNone/>
            </a:pPr>
            <a:endParaRPr lang="fa-IR" sz="2400" dirty="0" smtClean="0">
              <a:cs typeface="B Homa" panose="00000400000000000000" pitchFamily="2" charset="-78"/>
            </a:endParaRPr>
          </a:p>
          <a:p>
            <a:pPr algn="just" rtl="1"/>
            <a:r>
              <a:rPr lang="fa-IR" sz="2400" dirty="0">
                <a:cs typeface="B Homa" panose="00000400000000000000" pitchFamily="2" charset="-78"/>
              </a:rPr>
              <a:t>دیدگاه اول: ضرایب محیط مساوي درنظر گرفته </a:t>
            </a:r>
            <a:r>
              <a:rPr lang="fa-IR" sz="2400" dirty="0" smtClean="0">
                <a:cs typeface="B Homa" panose="00000400000000000000" pitchFamily="2" charset="-78"/>
              </a:rPr>
              <a:t>شده است</a:t>
            </a:r>
            <a:r>
              <a:rPr lang="fa-IR" sz="2400" dirty="0">
                <a:cs typeface="B Homa" panose="00000400000000000000" pitchFamily="2" charset="-78"/>
              </a:rPr>
              <a:t>.</a:t>
            </a:r>
          </a:p>
          <a:p>
            <a:pPr algn="just" rtl="1"/>
            <a:r>
              <a:rPr lang="fa-IR" sz="2400" dirty="0">
                <a:cs typeface="B Homa" panose="00000400000000000000" pitchFamily="2" charset="-78"/>
              </a:rPr>
              <a:t>دیدگاه دوم:</a:t>
            </a:r>
          </a:p>
          <a:p>
            <a:pPr marL="0" indent="0" algn="just" rtl="1">
              <a:buNone/>
            </a:pPr>
            <a:r>
              <a:rPr lang="fa-IR" sz="2400" dirty="0">
                <a:cs typeface="B Homa" panose="00000400000000000000" pitchFamily="2" charset="-78"/>
              </a:rPr>
              <a:t>محیط فیزیکی  شیمیایی 45 </a:t>
            </a:r>
            <a:r>
              <a:rPr lang="fa-IR" sz="2400" dirty="0" smtClean="0">
                <a:cs typeface="B Homa" panose="00000400000000000000" pitchFamily="2" charset="-78"/>
              </a:rPr>
              <a:t>درصد - محیط </a:t>
            </a:r>
            <a:r>
              <a:rPr lang="fa-IR" sz="2400" dirty="0">
                <a:cs typeface="B Homa" panose="00000400000000000000" pitchFamily="2" charset="-78"/>
              </a:rPr>
              <a:t>بیولوژیکی  اکولوژیک 20 درصد</a:t>
            </a:r>
          </a:p>
          <a:p>
            <a:pPr marL="0" indent="0" algn="just" rtl="1">
              <a:buNone/>
            </a:pPr>
            <a:r>
              <a:rPr lang="fa-IR" sz="2400" dirty="0">
                <a:cs typeface="B Homa" panose="00000400000000000000" pitchFamily="2" charset="-78"/>
              </a:rPr>
              <a:t>محیط اقتصادي  اجتماعی  فرهنگی 35 درصد</a:t>
            </a:r>
          </a:p>
          <a:p>
            <a:pPr algn="just" rtl="1"/>
            <a:r>
              <a:rPr lang="fa-IR" sz="2400" dirty="0">
                <a:cs typeface="B Homa" panose="00000400000000000000" pitchFamily="2" charset="-78"/>
              </a:rPr>
              <a:t>دیدگاه سوم:</a:t>
            </a:r>
          </a:p>
          <a:p>
            <a:pPr marL="0" indent="0" algn="just" rtl="1">
              <a:buNone/>
            </a:pPr>
            <a:r>
              <a:rPr lang="fa-IR" sz="2400" dirty="0">
                <a:cs typeface="B Homa" panose="00000400000000000000" pitchFamily="2" charset="-78"/>
              </a:rPr>
              <a:t>محیط فیزیکی  شیمیایی 35 </a:t>
            </a:r>
            <a:r>
              <a:rPr lang="fa-IR" sz="2400" dirty="0" smtClean="0">
                <a:cs typeface="B Homa" panose="00000400000000000000" pitchFamily="2" charset="-78"/>
              </a:rPr>
              <a:t>درصد - محیط </a:t>
            </a:r>
            <a:r>
              <a:rPr lang="fa-IR" sz="2400" dirty="0">
                <a:cs typeface="B Homa" panose="00000400000000000000" pitchFamily="2" charset="-78"/>
              </a:rPr>
              <a:t>بیولوژیکی  اکولوژیک 45 درصد</a:t>
            </a:r>
          </a:p>
          <a:p>
            <a:pPr marL="0" indent="0" algn="just" rtl="1">
              <a:buNone/>
            </a:pPr>
            <a:r>
              <a:rPr lang="fa-IR" sz="2400" dirty="0">
                <a:cs typeface="B Homa" panose="00000400000000000000" pitchFamily="2" charset="-78"/>
              </a:rPr>
              <a:t>محیط اقتصادي  اجتماعی  فرهنگی 20 درصد</a:t>
            </a:r>
          </a:p>
          <a:p>
            <a:pPr algn="just" rtl="1"/>
            <a:r>
              <a:rPr lang="fa-IR" sz="2400" dirty="0">
                <a:cs typeface="B Homa" panose="00000400000000000000" pitchFamily="2" charset="-78"/>
              </a:rPr>
              <a:t>دیدگاه چهارم:</a:t>
            </a:r>
          </a:p>
          <a:p>
            <a:pPr marL="0" indent="0" algn="just" rtl="1">
              <a:buNone/>
            </a:pPr>
            <a:r>
              <a:rPr lang="fa-IR" sz="2400" dirty="0">
                <a:cs typeface="B Homa" panose="00000400000000000000" pitchFamily="2" charset="-78"/>
              </a:rPr>
              <a:t>محیط فیزیکی  شیمیایی 20 </a:t>
            </a:r>
            <a:r>
              <a:rPr lang="fa-IR" sz="2400" dirty="0" smtClean="0">
                <a:cs typeface="B Homa" panose="00000400000000000000" pitchFamily="2" charset="-78"/>
              </a:rPr>
              <a:t>درصد - محیط </a:t>
            </a:r>
            <a:r>
              <a:rPr lang="fa-IR" sz="2400" dirty="0">
                <a:cs typeface="B Homa" panose="00000400000000000000" pitchFamily="2" charset="-78"/>
              </a:rPr>
              <a:t>بیولوژیکی  اکولوژیک 35 درصد</a:t>
            </a:r>
          </a:p>
          <a:p>
            <a:pPr marL="0" indent="0" algn="just" rtl="1">
              <a:buNone/>
            </a:pPr>
            <a:r>
              <a:rPr lang="fa-IR" sz="2400" dirty="0">
                <a:cs typeface="B Homa" panose="00000400000000000000" pitchFamily="2" charset="-78"/>
              </a:rPr>
              <a:t>محیط اقتصادي  اجتماعی  فرهنگی 45 درصد</a:t>
            </a:r>
            <a:endParaRPr lang="fa-IR" sz="2400" dirty="0" smtClean="0">
              <a:cs typeface="B Homa" panose="00000400000000000000" pitchFamily="2" charset="-78"/>
            </a:endParaRPr>
          </a:p>
          <a:p>
            <a:pPr marL="0" indent="0" algn="just" rtl="1">
              <a:buNone/>
            </a:pPr>
            <a:endParaRPr lang="fa-IR" sz="2400" dirty="0">
              <a:cs typeface="B Homa" panose="00000400000000000000" pitchFamily="2" charset="-78"/>
            </a:endParaRPr>
          </a:p>
          <a:p>
            <a:pPr marL="0" indent="0" algn="just" rtl="1">
              <a:buNone/>
            </a:pPr>
            <a:endParaRPr lang="fa-IR" sz="2400" dirty="0" smtClean="0">
              <a:cs typeface="B Homa" panose="00000400000000000000" pitchFamily="2" charset="-78"/>
            </a:endParaRPr>
          </a:p>
        </p:txBody>
      </p:sp>
      <p:graphicFrame>
        <p:nvGraphicFramePr>
          <p:cNvPr id="2" name="Table 1"/>
          <p:cNvGraphicFramePr>
            <a:graphicFrameLocks noGrp="1"/>
          </p:cNvGraphicFramePr>
          <p:nvPr>
            <p:extLst>
              <p:ext uri="{D42A27DB-BD31-4B8C-83A1-F6EECF244321}">
                <p14:modId xmlns:p14="http://schemas.microsoft.com/office/powerpoint/2010/main" val="3782082668"/>
              </p:ext>
            </p:extLst>
          </p:nvPr>
        </p:nvGraphicFramePr>
        <p:xfrm>
          <a:off x="846411" y="1452282"/>
          <a:ext cx="6096000" cy="1010920"/>
        </p:xfrm>
        <a:graphic>
          <a:graphicData uri="http://schemas.openxmlformats.org/drawingml/2006/table">
            <a:tbl>
              <a:tblPr firstRow="1" bandRow="1">
                <a:tableStyleId>{5C22544A-7EE6-4342-B048-85BDC9FD1C3A}</a:tableStyleId>
              </a:tblPr>
              <a:tblGrid>
                <a:gridCol w="1016000"/>
                <a:gridCol w="1016000"/>
                <a:gridCol w="1016000"/>
                <a:gridCol w="1016000"/>
                <a:gridCol w="1016000"/>
                <a:gridCol w="1016000"/>
              </a:tblGrid>
              <a:tr h="370840">
                <a:tc>
                  <a:txBody>
                    <a:bodyPr/>
                    <a:lstStyle/>
                    <a:p>
                      <a:pPr algn="ctr" rtl="1"/>
                      <a:r>
                        <a:rPr lang="fa-IR" dirty="0" smtClean="0">
                          <a:cs typeface="B Homa" panose="00000400000000000000" pitchFamily="2" charset="-78"/>
                        </a:rPr>
                        <a:t>ناچیز</a:t>
                      </a:r>
                    </a:p>
                  </a:txBody>
                  <a:tcPr/>
                </a:tc>
                <a:tc>
                  <a:txBody>
                    <a:bodyPr/>
                    <a:lstStyle/>
                    <a:p>
                      <a:pPr algn="ctr" rtl="1"/>
                      <a:r>
                        <a:rPr lang="fa-IR" dirty="0" smtClean="0">
                          <a:cs typeface="B Homa" panose="00000400000000000000" pitchFamily="2" charset="-78"/>
                        </a:rPr>
                        <a:t>با شدت</a:t>
                      </a:r>
                    </a:p>
                    <a:p>
                      <a:pPr algn="ctr" rtl="1"/>
                      <a:r>
                        <a:rPr lang="fa-IR" dirty="0" smtClean="0">
                          <a:cs typeface="B Homa" panose="00000400000000000000" pitchFamily="2" charset="-78"/>
                        </a:rPr>
                        <a:t>کم</a:t>
                      </a:r>
                    </a:p>
                  </a:txBody>
                  <a:tcPr/>
                </a:tc>
                <a:tc>
                  <a:txBody>
                    <a:bodyPr/>
                    <a:lstStyle/>
                    <a:p>
                      <a:pPr algn="ctr" rtl="1"/>
                      <a:r>
                        <a:rPr lang="fa-IR" dirty="0" smtClean="0">
                          <a:cs typeface="B Homa" panose="00000400000000000000" pitchFamily="2" charset="-78"/>
                        </a:rPr>
                        <a:t>با شدت</a:t>
                      </a:r>
                    </a:p>
                    <a:p>
                      <a:pPr algn="ctr" rtl="1"/>
                      <a:r>
                        <a:rPr lang="fa-IR" dirty="0" smtClean="0">
                          <a:cs typeface="B Homa" panose="00000400000000000000" pitchFamily="2" charset="-78"/>
                        </a:rPr>
                        <a:t>متوسط</a:t>
                      </a:r>
                    </a:p>
                  </a:txBody>
                  <a:tcPr/>
                </a:tc>
                <a:tc>
                  <a:txBody>
                    <a:bodyPr/>
                    <a:lstStyle/>
                    <a:p>
                      <a:pPr algn="ctr" rtl="1"/>
                      <a:r>
                        <a:rPr lang="fa-IR" dirty="0" smtClean="0">
                          <a:cs typeface="B Homa" panose="00000400000000000000" pitchFamily="2" charset="-78"/>
                        </a:rPr>
                        <a:t>شدید</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خیلی</a:t>
                      </a:r>
                    </a:p>
                    <a:p>
                      <a:pPr algn="ctr" rtl="1"/>
                      <a:r>
                        <a:rPr lang="fa-IR" dirty="0" smtClean="0">
                          <a:cs typeface="B Homa" panose="00000400000000000000" pitchFamily="2" charset="-78"/>
                        </a:rPr>
                        <a:t>شدید</a:t>
                      </a:r>
                    </a:p>
                  </a:txBody>
                  <a:tcPr/>
                </a:tc>
                <a:tc>
                  <a:txBody>
                    <a:bodyPr/>
                    <a:lstStyle/>
                    <a:p>
                      <a:pPr algn="ctr" rtl="1"/>
                      <a:r>
                        <a:rPr lang="fa-IR" dirty="0" smtClean="0">
                          <a:cs typeface="B Homa" panose="00000400000000000000" pitchFamily="2" charset="-78"/>
                        </a:rPr>
                        <a:t>ویژگی</a:t>
                      </a:r>
                    </a:p>
                    <a:p>
                      <a:pPr algn="ctr" rtl="1"/>
                      <a:r>
                        <a:rPr lang="fa-IR" dirty="0" smtClean="0">
                          <a:cs typeface="B Homa" panose="00000400000000000000" pitchFamily="2" charset="-78"/>
                        </a:rPr>
                        <a:t>اثر</a:t>
                      </a:r>
                    </a:p>
                  </a:txBody>
                  <a:tcPr/>
                </a:tc>
              </a:tr>
              <a:tr h="370840">
                <a:tc>
                  <a:txBody>
                    <a:bodyPr/>
                    <a:lstStyle/>
                    <a:p>
                      <a:pPr algn="ctr" rtl="1"/>
                      <a:r>
                        <a:rPr lang="fa-IR" dirty="0" smtClean="0">
                          <a:cs typeface="B Homa" panose="00000400000000000000" pitchFamily="2" charset="-78"/>
                        </a:rPr>
                        <a:t>1</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2</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3</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4</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5</a:t>
                      </a:r>
                      <a:endParaRPr lang="en-US" dirty="0">
                        <a:cs typeface="B Homa" panose="00000400000000000000" pitchFamily="2" charset="-78"/>
                      </a:endParaRPr>
                    </a:p>
                  </a:txBody>
                  <a:tcPr/>
                </a:tc>
                <a:tc>
                  <a:txBody>
                    <a:bodyPr/>
                    <a:lstStyle/>
                    <a:p>
                      <a:pPr algn="ctr" rtl="1"/>
                      <a:r>
                        <a:rPr lang="fa-IR" dirty="0" smtClean="0">
                          <a:cs typeface="B Homa" panose="00000400000000000000" pitchFamily="2" charset="-78"/>
                        </a:rPr>
                        <a:t>امتیاز پایه</a:t>
                      </a:r>
                      <a:endParaRPr lang="en-US" dirty="0">
                        <a:cs typeface="B Homa" panose="00000400000000000000" pitchFamily="2" charset="-78"/>
                      </a:endParaRPr>
                    </a:p>
                  </a:txBody>
                  <a:tcPr/>
                </a:tc>
              </a:tr>
            </a:tbl>
          </a:graphicData>
        </a:graphic>
      </p:graphicFrame>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88306" y="235838"/>
            <a:ext cx="1124622" cy="1302309"/>
          </a:xfrm>
          <a:prstGeom prst="rect">
            <a:avLst/>
          </a:prstGeom>
        </p:spPr>
      </p:pic>
    </p:spTree>
    <p:extLst>
      <p:ext uri="{BB962C8B-B14F-4D97-AF65-F5344CB8AC3E}">
        <p14:creationId xmlns:p14="http://schemas.microsoft.com/office/powerpoint/2010/main" val="178148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622162"/>
          </a:xfrm>
        </p:spPr>
        <p:txBody>
          <a:bodyPr>
            <a:normAutofit/>
          </a:bodyPr>
          <a:lstStyle/>
          <a:p>
            <a:pPr marL="0" indent="0" algn="just" rtl="1">
              <a:buNone/>
            </a:pPr>
            <a:r>
              <a:rPr lang="fa-IR" sz="2800" dirty="0">
                <a:cs typeface="B Homa" panose="00000400000000000000" pitchFamily="2" charset="-78"/>
              </a:rPr>
              <a:t>شاخصهای مکانیابی شهرک صنعتی2 اردبیل</a:t>
            </a:r>
          </a:p>
          <a:p>
            <a:pPr algn="just" rtl="1"/>
            <a:r>
              <a:rPr lang="fa-IR" sz="2400" dirty="0">
                <a:cs typeface="B Homa" panose="00000400000000000000" pitchFamily="2" charset="-78"/>
              </a:rPr>
              <a:t> دسترسی به بزرگراه اردبیل  نمین</a:t>
            </a:r>
          </a:p>
          <a:p>
            <a:pPr algn="just" rtl="1"/>
            <a:r>
              <a:rPr lang="fa-IR" sz="2400" dirty="0">
                <a:cs typeface="B Homa" panose="00000400000000000000" pitchFamily="2" charset="-78"/>
              </a:rPr>
              <a:t> قرار داشتن در حد فاصل دو شهرستان اردبیل  نمین</a:t>
            </a:r>
          </a:p>
          <a:p>
            <a:pPr algn="just" rtl="1"/>
            <a:r>
              <a:rPr lang="fa-IR" sz="2400" dirty="0">
                <a:cs typeface="B Homa" panose="00000400000000000000" pitchFamily="2" charset="-78"/>
              </a:rPr>
              <a:t> پائین بودن درجه کیفی خاك و عدم قابلیت آن براي کشاورزي(درجه 5) و فقدان اراضی مزروعی در محدوده آن</a:t>
            </a:r>
          </a:p>
          <a:p>
            <a:pPr algn="just" rtl="1"/>
            <a:r>
              <a:rPr lang="fa-IR" sz="2400" dirty="0">
                <a:cs typeface="B Homa" panose="00000400000000000000" pitchFamily="2" charset="-78"/>
              </a:rPr>
              <a:t> دستیابی به آب مورد نیاز</a:t>
            </a:r>
          </a:p>
          <a:p>
            <a:pPr algn="just" rtl="1"/>
            <a:r>
              <a:rPr lang="fa-IR" sz="2400" dirty="0">
                <a:cs typeface="B Homa" panose="00000400000000000000" pitchFamily="2" charset="-78"/>
              </a:rPr>
              <a:t> دسترسی به انرژي الکتریکی</a:t>
            </a:r>
          </a:p>
          <a:p>
            <a:pPr algn="just" rtl="1"/>
            <a:r>
              <a:rPr lang="fa-IR" sz="2400" dirty="0">
                <a:cs typeface="B Homa" panose="00000400000000000000" pitchFamily="2" charset="-78"/>
              </a:rPr>
              <a:t> نزدیکی به پست اصلی گاز طبیعی</a:t>
            </a:r>
          </a:p>
          <a:p>
            <a:pPr algn="just" rtl="1"/>
            <a:r>
              <a:rPr lang="fa-IR" sz="2400" dirty="0">
                <a:cs typeface="B Homa" panose="00000400000000000000" pitchFamily="2" charset="-78"/>
              </a:rPr>
              <a:t> دسترسی به فرودگاه</a:t>
            </a:r>
          </a:p>
          <a:p>
            <a:pPr algn="just" rtl="1"/>
            <a:r>
              <a:rPr lang="fa-IR" sz="2400" dirty="0">
                <a:cs typeface="B Homa" panose="00000400000000000000" pitchFamily="2" charset="-78"/>
              </a:rPr>
              <a:t> بعد مسافت از مناطق مسکونی و نبودن مراکز مسکونی در محدوده تأثیرپذیر آن</a:t>
            </a:r>
          </a:p>
          <a:p>
            <a:pPr algn="just" rtl="1"/>
            <a:r>
              <a:rPr lang="fa-IR" sz="2400" dirty="0">
                <a:cs typeface="B Homa" panose="00000400000000000000" pitchFamily="2" charset="-78"/>
              </a:rPr>
              <a:t> عدم تعارض در مالکیت اراضی</a:t>
            </a:r>
          </a:p>
          <a:p>
            <a:pPr algn="just" rtl="1"/>
            <a:r>
              <a:rPr lang="fa-IR" sz="2400" dirty="0">
                <a:cs typeface="B Homa" panose="00000400000000000000" pitchFamily="2" charset="-78"/>
              </a:rPr>
              <a:t> موافقت ضمنی ارگانها و نهادهاي ذیربط از جمله اداره کل حفاظت محیط زیست اردبیل.</a:t>
            </a:r>
          </a:p>
          <a:p>
            <a:pPr marL="0" indent="0" algn="just" rtl="1">
              <a:buNone/>
            </a:pPr>
            <a:endParaRPr lang="fa-IR" sz="2400" dirty="0" smtClean="0">
              <a:cs typeface="B Homa"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9965" y="210911"/>
            <a:ext cx="1235074" cy="1066560"/>
          </a:xfrm>
          <a:prstGeom prst="rect">
            <a:avLst/>
          </a:prstGeom>
        </p:spPr>
      </p:pic>
    </p:spTree>
    <p:extLst>
      <p:ext uri="{BB962C8B-B14F-4D97-AF65-F5344CB8AC3E}">
        <p14:creationId xmlns:p14="http://schemas.microsoft.com/office/powerpoint/2010/main" val="22271609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326328"/>
          </a:xfrm>
        </p:spPr>
        <p:txBody>
          <a:bodyPr>
            <a:normAutofit/>
          </a:bodyPr>
          <a:lstStyle/>
          <a:p>
            <a:pPr marL="0" indent="0" algn="just" rtl="1">
              <a:buNone/>
            </a:pPr>
            <a:r>
              <a:rPr lang="fa-IR" sz="2400" dirty="0">
                <a:cs typeface="B Homa" panose="00000400000000000000" pitchFamily="2" charset="-78"/>
              </a:rPr>
              <a:t>مطالعه حاضر، شامل سه سطح مطالعاتی متداخل به </a:t>
            </a:r>
            <a:r>
              <a:rPr lang="fa-IR" sz="2400" dirty="0" smtClean="0">
                <a:cs typeface="B Homa" panose="00000400000000000000" pitchFamily="2" charset="-78"/>
              </a:rPr>
              <a:t>شرح زیر </a:t>
            </a:r>
            <a:r>
              <a:rPr lang="fa-IR" sz="2400" dirty="0">
                <a:cs typeface="B Homa" panose="00000400000000000000" pitchFamily="2" charset="-78"/>
              </a:rPr>
              <a:t>است:</a:t>
            </a:r>
          </a:p>
          <a:p>
            <a:pPr algn="just" rtl="1"/>
            <a:r>
              <a:rPr lang="fa-IR" sz="2400" dirty="0" smtClean="0">
                <a:cs typeface="B Homa" panose="00000400000000000000" pitchFamily="2" charset="-78"/>
              </a:rPr>
              <a:t>الف) محدوده بلافصل پروژه </a:t>
            </a:r>
            <a:r>
              <a:rPr lang="fa-IR" sz="2400" dirty="0">
                <a:cs typeface="B Homa" panose="00000400000000000000" pitchFamily="2" charset="-78"/>
              </a:rPr>
              <a:t>با 600</a:t>
            </a:r>
            <a:r>
              <a:rPr lang="fa-IR" sz="2400" dirty="0">
                <a:solidFill>
                  <a:srgbClr val="FF0000"/>
                </a:solidFill>
                <a:cs typeface="B Homa" panose="00000400000000000000" pitchFamily="2" charset="-78"/>
              </a:rPr>
              <a:t> هکتار وسعت</a:t>
            </a:r>
          </a:p>
          <a:p>
            <a:pPr algn="just" rtl="1"/>
            <a:r>
              <a:rPr lang="fa-IR" sz="2400" dirty="0" smtClean="0">
                <a:cs typeface="B Homa" panose="00000400000000000000" pitchFamily="2" charset="-78"/>
              </a:rPr>
              <a:t>ب) </a:t>
            </a:r>
            <a:r>
              <a:rPr lang="fa-IR" sz="2400" dirty="0">
                <a:cs typeface="B Homa" panose="00000400000000000000" pitchFamily="2" charset="-78"/>
              </a:rPr>
              <a:t>محدوده اثرات مستقیم پروژه </a:t>
            </a:r>
            <a:r>
              <a:rPr lang="fa-IR" sz="2400" dirty="0" smtClean="0">
                <a:cs typeface="B Homa" panose="00000400000000000000" pitchFamily="2" charset="-78"/>
              </a:rPr>
              <a:t>با 60</a:t>
            </a:r>
            <a:r>
              <a:rPr lang="fa-IR" sz="2400" dirty="0" smtClean="0">
                <a:solidFill>
                  <a:srgbClr val="FF0000"/>
                </a:solidFill>
                <a:cs typeface="B Homa" panose="00000400000000000000" pitchFamily="2" charset="-78"/>
              </a:rPr>
              <a:t> کیلومتر مربع</a:t>
            </a:r>
            <a:r>
              <a:rPr lang="fa-IR" sz="2400" dirty="0" smtClean="0">
                <a:cs typeface="B Homa" panose="00000400000000000000" pitchFamily="2" charset="-78"/>
              </a:rPr>
              <a:t>. </a:t>
            </a:r>
            <a:r>
              <a:rPr lang="fa-IR" sz="2400" dirty="0">
                <a:cs typeface="B Homa" panose="00000400000000000000" pitchFamily="2" charset="-78"/>
              </a:rPr>
              <a:t>این محدوده مراکز مسکونی و </a:t>
            </a:r>
            <a:r>
              <a:rPr lang="fa-IR" sz="2400" dirty="0" smtClean="0">
                <a:cs typeface="B Homa" panose="00000400000000000000" pitchFamily="2" charset="-78"/>
              </a:rPr>
              <a:t>کاربريهاي موجود </a:t>
            </a:r>
            <a:r>
              <a:rPr lang="fa-IR" sz="2400" dirty="0">
                <a:cs typeface="B Homa" panose="00000400000000000000" pitchFamily="2" charset="-78"/>
              </a:rPr>
              <a:t>در پیرامون پروژه را در بر میگیرد و شامل </a:t>
            </a:r>
            <a:r>
              <a:rPr lang="fa-IR" sz="2400" dirty="0" smtClean="0">
                <a:cs typeface="B Homa" panose="00000400000000000000" pitchFamily="2" charset="-78"/>
              </a:rPr>
              <a:t>کلیه نواحی </a:t>
            </a:r>
            <a:r>
              <a:rPr lang="fa-IR" sz="2400" dirty="0">
                <a:cs typeface="B Homa" panose="00000400000000000000" pitchFamily="2" charset="-78"/>
              </a:rPr>
              <a:t>واقع در حوزه آبریز سه خشکرود </a:t>
            </a:r>
            <a:r>
              <a:rPr lang="fa-IR" sz="2400" dirty="0" smtClean="0">
                <a:cs typeface="B Homa" panose="00000400000000000000" pitchFamily="2" charset="-78"/>
              </a:rPr>
              <a:t>کوچکی است که </a:t>
            </a:r>
            <a:r>
              <a:rPr lang="fa-IR" sz="2400" dirty="0">
                <a:cs typeface="B Homa" panose="00000400000000000000" pitchFamily="2" charset="-78"/>
              </a:rPr>
              <a:t>با جهات جنوبی  شمالی و </a:t>
            </a:r>
            <a:r>
              <a:rPr lang="fa-IR" sz="2400" dirty="0" smtClean="0">
                <a:cs typeface="B Homa" panose="00000400000000000000" pitchFamily="2" charset="-78"/>
              </a:rPr>
              <a:t>جنوب غربی شمال شرقی </a:t>
            </a:r>
            <a:r>
              <a:rPr lang="fa-IR" sz="2400" dirty="0">
                <a:cs typeface="B Homa" panose="00000400000000000000" pitchFamily="2" charset="-78"/>
              </a:rPr>
              <a:t>به رودخانه قرهسو </a:t>
            </a:r>
            <a:r>
              <a:rPr lang="fa-IR" sz="2400" dirty="0" smtClean="0">
                <a:cs typeface="B Homa" panose="00000400000000000000" pitchFamily="2" charset="-78"/>
              </a:rPr>
              <a:t>می‌پیوندند</a:t>
            </a:r>
            <a:r>
              <a:rPr lang="fa-IR" sz="2400" dirty="0">
                <a:cs typeface="B Homa" panose="00000400000000000000" pitchFamily="2" charset="-78"/>
              </a:rPr>
              <a:t>.</a:t>
            </a:r>
          </a:p>
          <a:p>
            <a:pPr algn="just" rtl="1"/>
            <a:r>
              <a:rPr lang="fa-IR" sz="2400" dirty="0" smtClean="0">
                <a:cs typeface="B Homa" panose="00000400000000000000" pitchFamily="2" charset="-78"/>
              </a:rPr>
              <a:t>پ) </a:t>
            </a:r>
            <a:r>
              <a:rPr lang="fa-IR" sz="2400" dirty="0">
                <a:cs typeface="B Homa" panose="00000400000000000000" pitchFamily="2" charset="-78"/>
              </a:rPr>
              <a:t>محدوده اثرات غیرمستقیم پروژه با وسعتی </a:t>
            </a:r>
            <a:r>
              <a:rPr lang="fa-IR" sz="2400" dirty="0" smtClean="0">
                <a:cs typeface="B Homa" panose="00000400000000000000" pitchFamily="2" charset="-78"/>
              </a:rPr>
              <a:t>حدود </a:t>
            </a:r>
            <a:r>
              <a:rPr lang="fa-IR" sz="2400" dirty="0" smtClean="0">
                <a:solidFill>
                  <a:srgbClr val="FF0000"/>
                </a:solidFill>
                <a:cs typeface="B Homa" panose="00000400000000000000" pitchFamily="2" charset="-78"/>
              </a:rPr>
              <a:t>723/8 </a:t>
            </a:r>
            <a:r>
              <a:rPr lang="fa-IR" sz="2400" dirty="0">
                <a:solidFill>
                  <a:srgbClr val="FF0000"/>
                </a:solidFill>
                <a:cs typeface="B Homa" panose="00000400000000000000" pitchFamily="2" charset="-78"/>
              </a:rPr>
              <a:t>کیلومترمربع</a:t>
            </a:r>
            <a:r>
              <a:rPr lang="fa-IR" sz="2400" dirty="0">
                <a:cs typeface="B Homa" panose="00000400000000000000" pitchFamily="2" charset="-78"/>
              </a:rPr>
              <a:t> شامل دهستانهاي کلخوران از </a:t>
            </a:r>
            <a:r>
              <a:rPr lang="fa-IR" sz="2400" dirty="0" smtClean="0">
                <a:cs typeface="B Homa" panose="00000400000000000000" pitchFamily="2" charset="-78"/>
              </a:rPr>
              <a:t>توابع بخش مرکزي </a:t>
            </a:r>
            <a:r>
              <a:rPr lang="fa-IR" sz="2400" dirty="0">
                <a:cs typeface="B Homa" panose="00000400000000000000" pitchFamily="2" charset="-78"/>
              </a:rPr>
              <a:t>اردبیل و دهستانهاي </a:t>
            </a:r>
            <a:r>
              <a:rPr lang="fa-IR" sz="2400" dirty="0" smtClean="0">
                <a:cs typeface="B Homa" panose="00000400000000000000" pitchFamily="2" charset="-78"/>
              </a:rPr>
              <a:t>دولت آباد، ویلکیج شمالی </a:t>
            </a:r>
            <a:r>
              <a:rPr lang="fa-IR" sz="2400" dirty="0">
                <a:cs typeface="B Homa" panose="00000400000000000000" pitchFamily="2" charset="-78"/>
              </a:rPr>
              <a:t>و </a:t>
            </a:r>
            <a:r>
              <a:rPr lang="fa-IR" sz="2400" dirty="0" smtClean="0">
                <a:cs typeface="B Homa" panose="00000400000000000000" pitchFamily="2" charset="-78"/>
              </a:rPr>
              <a:t>ویلکیج مرکزي </a:t>
            </a:r>
            <a:r>
              <a:rPr lang="fa-IR" sz="2400" dirty="0">
                <a:cs typeface="B Homa" panose="00000400000000000000" pitchFamily="2" charset="-78"/>
              </a:rPr>
              <a:t>از توابع شهرستان نمین </a:t>
            </a:r>
            <a:r>
              <a:rPr lang="fa-IR" sz="2400" dirty="0" smtClean="0">
                <a:cs typeface="B Homa" panose="00000400000000000000" pitchFamily="2" charset="-78"/>
              </a:rPr>
              <a:t>و </a:t>
            </a:r>
            <a:r>
              <a:rPr lang="fa-IR" sz="2400" dirty="0">
                <a:cs typeface="B Homa" panose="00000400000000000000" pitchFamily="2" charset="-78"/>
              </a:rPr>
              <a:t>شهرهاي اردبیل و نمین </a:t>
            </a:r>
            <a:r>
              <a:rPr lang="fa-IR" sz="2400" dirty="0" smtClean="0">
                <a:cs typeface="B Homa" panose="00000400000000000000" pitchFamily="2" charset="-78"/>
              </a:rPr>
              <a:t>میباشد.</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0989" y="5146158"/>
            <a:ext cx="1187470" cy="1416008"/>
          </a:xfrm>
          <a:prstGeom prst="rect">
            <a:avLst/>
          </a:prstGeom>
        </p:spPr>
      </p:pic>
    </p:spTree>
    <p:extLst>
      <p:ext uri="{BB962C8B-B14F-4D97-AF65-F5344CB8AC3E}">
        <p14:creationId xmlns:p14="http://schemas.microsoft.com/office/powerpoint/2010/main" val="31722319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7"/>
            <a:ext cx="6898341" cy="6460797"/>
          </a:xfrm>
        </p:spPr>
        <p:txBody>
          <a:bodyPr>
            <a:normAutofit fontScale="92500"/>
          </a:bodyPr>
          <a:lstStyle/>
          <a:p>
            <a:pPr algn="just" rtl="1"/>
            <a:r>
              <a:rPr lang="fa-IR" sz="2400" dirty="0">
                <a:cs typeface="B Homa" panose="00000400000000000000" pitchFamily="2" charset="-78"/>
              </a:rPr>
              <a:t>در این مطالعه </a:t>
            </a:r>
            <a:r>
              <a:rPr lang="fa-IR" sz="2400" dirty="0">
                <a:solidFill>
                  <a:srgbClr val="FF0000"/>
                </a:solidFill>
                <a:cs typeface="B Homa" panose="00000400000000000000" pitchFamily="2" charset="-78"/>
              </a:rPr>
              <a:t>جهت تعیین نسبی </a:t>
            </a:r>
            <a:r>
              <a:rPr lang="fa-IR" sz="2400" dirty="0" smtClean="0">
                <a:solidFill>
                  <a:srgbClr val="FF0000"/>
                </a:solidFill>
                <a:cs typeface="B Homa" panose="00000400000000000000" pitchFamily="2" charset="-78"/>
              </a:rPr>
              <a:t>ظرفیت </a:t>
            </a:r>
            <a:r>
              <a:rPr lang="fa-IR" sz="2400" dirty="0" smtClean="0">
                <a:cs typeface="B Homa" panose="00000400000000000000" pitchFamily="2" charset="-78"/>
              </a:rPr>
              <a:t>تولید واحدهاي صنعتی </a:t>
            </a:r>
            <a:r>
              <a:rPr lang="fa-IR" sz="2400" dirty="0">
                <a:cs typeface="B Homa" panose="00000400000000000000" pitchFamily="2" charset="-78"/>
              </a:rPr>
              <a:t>پیشبینی شده در </a:t>
            </a:r>
            <a:r>
              <a:rPr lang="fa-IR" sz="2400" dirty="0" smtClean="0">
                <a:cs typeface="B Homa" panose="00000400000000000000" pitchFamily="2" charset="-78"/>
              </a:rPr>
              <a:t>شهرك صنعتی </a:t>
            </a:r>
            <a:r>
              <a:rPr lang="fa-IR" sz="2400" dirty="0">
                <a:cs typeface="B Homa" panose="00000400000000000000" pitchFamily="2" charset="-78"/>
              </a:rPr>
              <a:t>( 2) </a:t>
            </a:r>
            <a:r>
              <a:rPr lang="fa-IR" sz="2400" dirty="0">
                <a:solidFill>
                  <a:srgbClr val="FF0000"/>
                </a:solidFill>
                <a:cs typeface="B Homa" panose="00000400000000000000" pitchFamily="2" charset="-78"/>
              </a:rPr>
              <a:t>اردبیل </a:t>
            </a:r>
            <a:r>
              <a:rPr lang="fa-IR" sz="2400" dirty="0" smtClean="0">
                <a:solidFill>
                  <a:srgbClr val="FF0000"/>
                </a:solidFill>
                <a:cs typeface="B Homa" panose="00000400000000000000" pitchFamily="2" charset="-78"/>
              </a:rPr>
              <a:t>از طبقه بندي </a:t>
            </a:r>
            <a:r>
              <a:rPr lang="fa-IR" sz="2400" dirty="0">
                <a:solidFill>
                  <a:srgbClr val="FF0000"/>
                </a:solidFill>
                <a:cs typeface="B Homa" panose="00000400000000000000" pitchFamily="2" charset="-78"/>
              </a:rPr>
              <a:t>صنایع براساس فرآیند </a:t>
            </a:r>
            <a:r>
              <a:rPr lang="fa-IR" sz="2400" dirty="0" smtClean="0">
                <a:solidFill>
                  <a:srgbClr val="FF0000"/>
                </a:solidFill>
                <a:cs typeface="B Homa" panose="00000400000000000000" pitchFamily="2" charset="-78"/>
              </a:rPr>
              <a:t>تولید</a:t>
            </a:r>
            <a:r>
              <a:rPr lang="fa-IR" sz="2400" dirty="0" smtClean="0">
                <a:cs typeface="B Homa" panose="00000400000000000000" pitchFamily="2" charset="-78"/>
              </a:rPr>
              <a:t>، استفاده </a:t>
            </a:r>
            <a:r>
              <a:rPr lang="fa-IR" sz="2400" dirty="0">
                <a:cs typeface="B Homa" panose="00000400000000000000" pitchFamily="2" charset="-78"/>
              </a:rPr>
              <a:t>شده و </a:t>
            </a:r>
            <a:r>
              <a:rPr lang="fa-IR" sz="2400" dirty="0" smtClean="0">
                <a:cs typeface="B Homa" panose="00000400000000000000" pitchFamily="2" charset="-78"/>
              </a:rPr>
              <a:t>گروه بندي استقرار صنایع </a:t>
            </a:r>
            <a:r>
              <a:rPr lang="fa-IR" sz="2400" dirty="0">
                <a:cs typeface="B Homa" panose="00000400000000000000" pitchFamily="2" charset="-78"/>
              </a:rPr>
              <a:t>به عنوان </a:t>
            </a:r>
            <a:r>
              <a:rPr lang="fa-IR" sz="2400" dirty="0" smtClean="0">
                <a:cs typeface="B Homa" panose="00000400000000000000" pitchFamily="2" charset="-78"/>
              </a:rPr>
              <a:t>شاخص تعیین </a:t>
            </a:r>
            <a:r>
              <a:rPr lang="fa-IR" sz="2400" dirty="0">
                <a:cs typeface="B Homa" panose="00000400000000000000" pitchFamily="2" charset="-78"/>
              </a:rPr>
              <a:t>نسبی </a:t>
            </a:r>
            <a:r>
              <a:rPr lang="fa-IR" sz="2400" dirty="0" smtClean="0">
                <a:cs typeface="B Homa" panose="00000400000000000000" pitchFamily="2" charset="-78"/>
              </a:rPr>
              <a:t>ظرفیت تولید</a:t>
            </a:r>
            <a:r>
              <a:rPr lang="fa-IR" sz="2400" dirty="0">
                <a:cs typeface="B Homa" panose="00000400000000000000" pitchFamily="2" charset="-78"/>
              </a:rPr>
              <a:t>، </a:t>
            </a:r>
            <a:r>
              <a:rPr lang="fa-IR" sz="2400" dirty="0" smtClean="0">
                <a:cs typeface="B Homa" panose="00000400000000000000" pitchFamily="2" charset="-78"/>
              </a:rPr>
              <a:t>ملاك قرار </a:t>
            </a:r>
            <a:r>
              <a:rPr lang="fa-IR" sz="2400" dirty="0">
                <a:cs typeface="B Homa" panose="00000400000000000000" pitchFamily="2" charset="-78"/>
              </a:rPr>
              <a:t>گرفته </a:t>
            </a:r>
            <a:r>
              <a:rPr lang="fa-IR" sz="2400" dirty="0" smtClean="0">
                <a:cs typeface="B Homa" panose="00000400000000000000" pitchFamily="2" charset="-78"/>
              </a:rPr>
              <a:t>است.</a:t>
            </a:r>
          </a:p>
          <a:p>
            <a:pPr algn="just" rtl="1"/>
            <a:endParaRPr lang="fa-IR" sz="2400" dirty="0">
              <a:cs typeface="B Homa" panose="00000400000000000000" pitchFamily="2" charset="-78"/>
            </a:endParaRPr>
          </a:p>
          <a:p>
            <a:pPr algn="just" rtl="1"/>
            <a:endParaRPr lang="fa-IR" sz="2400" dirty="0" smtClean="0">
              <a:cs typeface="B Homa" panose="00000400000000000000" pitchFamily="2" charset="-78"/>
            </a:endParaRPr>
          </a:p>
          <a:p>
            <a:pPr algn="just" rtl="1"/>
            <a:endParaRPr lang="fa-IR" sz="2400" dirty="0">
              <a:cs typeface="B Homa" panose="00000400000000000000" pitchFamily="2" charset="-78"/>
            </a:endParaRPr>
          </a:p>
          <a:p>
            <a:pPr algn="just" rtl="1"/>
            <a:endParaRPr lang="fa-IR" sz="2400" dirty="0" smtClean="0">
              <a:cs typeface="B Homa" panose="00000400000000000000" pitchFamily="2" charset="-78"/>
            </a:endParaRPr>
          </a:p>
          <a:p>
            <a:pPr algn="just" rtl="1"/>
            <a:endParaRPr lang="fa-IR" sz="2400" dirty="0">
              <a:cs typeface="B Homa" panose="00000400000000000000" pitchFamily="2" charset="-78"/>
            </a:endParaRPr>
          </a:p>
          <a:p>
            <a:pPr algn="just" rtl="1"/>
            <a:endParaRPr lang="fa-IR" sz="2400" dirty="0" smtClean="0">
              <a:cs typeface="B Homa" panose="00000400000000000000" pitchFamily="2" charset="-78"/>
            </a:endParaRPr>
          </a:p>
          <a:p>
            <a:pPr algn="just" rtl="1"/>
            <a:endParaRPr lang="fa-IR" sz="2400" dirty="0">
              <a:cs typeface="B Homa" panose="00000400000000000000" pitchFamily="2" charset="-78"/>
            </a:endParaRPr>
          </a:p>
          <a:p>
            <a:pPr algn="just" rtl="1"/>
            <a:endParaRPr lang="fa-IR" sz="2400" dirty="0" smtClean="0">
              <a:cs typeface="B Homa" panose="00000400000000000000" pitchFamily="2" charset="-78"/>
            </a:endParaRPr>
          </a:p>
          <a:p>
            <a:pPr algn="just" rtl="1"/>
            <a:endParaRPr lang="fa-IR" sz="2400" dirty="0" smtClean="0">
              <a:cs typeface="B Homa" panose="00000400000000000000" pitchFamily="2" charset="-78"/>
            </a:endParaRPr>
          </a:p>
          <a:p>
            <a:pPr algn="just" rtl="1"/>
            <a:endParaRPr lang="fa-IR" sz="2400" dirty="0">
              <a:cs typeface="B Homa" panose="00000400000000000000" pitchFamily="2" charset="-78"/>
            </a:endParaRPr>
          </a:p>
          <a:p>
            <a:pPr algn="ctr" rtl="1"/>
            <a:r>
              <a:rPr lang="fa-IR" dirty="0" smtClean="0">
                <a:cs typeface="B Homa" panose="00000400000000000000" pitchFamily="2" charset="-78"/>
              </a:rPr>
              <a:t>الف- خیلی کم، </a:t>
            </a:r>
            <a:r>
              <a:rPr lang="fa-IR" dirty="0">
                <a:cs typeface="B Homa" panose="00000400000000000000" pitchFamily="2" charset="-78"/>
              </a:rPr>
              <a:t>ب- کم، ج- متوسط، د- زیاد، ه- </a:t>
            </a:r>
            <a:r>
              <a:rPr lang="fa-IR" dirty="0" smtClean="0">
                <a:cs typeface="B Homa" panose="00000400000000000000" pitchFamily="2" charset="-78"/>
              </a:rPr>
              <a:t>خیلی زیاد</a:t>
            </a:r>
          </a:p>
          <a:p>
            <a:pPr marL="0" indent="0" algn="just" rtl="1">
              <a:buNone/>
            </a:pPr>
            <a:endParaRPr lang="fa-IR" sz="2400" dirty="0" smtClean="0">
              <a:cs typeface="B Homa" panose="00000400000000000000" pitchFamily="2" charset="-78"/>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88306" y="235837"/>
            <a:ext cx="1206210" cy="1041634"/>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598" y="1634325"/>
            <a:ext cx="5698696" cy="4497534"/>
          </a:xfrm>
          <a:prstGeom prst="rect">
            <a:avLst/>
          </a:prstGeom>
        </p:spPr>
      </p:pic>
    </p:spTree>
    <p:extLst>
      <p:ext uri="{BB962C8B-B14F-4D97-AF65-F5344CB8AC3E}">
        <p14:creationId xmlns:p14="http://schemas.microsoft.com/office/powerpoint/2010/main" val="10829161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4435" y="430306"/>
            <a:ext cx="6790765" cy="6131859"/>
          </a:xfrm>
        </p:spPr>
        <p:txBody>
          <a:bodyPr>
            <a:normAutofit/>
          </a:bodyPr>
          <a:lstStyle/>
          <a:p>
            <a:pPr marL="0" indent="0" algn="just" rtl="1">
              <a:buNone/>
            </a:pPr>
            <a:r>
              <a:rPr lang="en-US" sz="2800" dirty="0" smtClean="0">
                <a:latin typeface="19th Century Renegade" panose="02000500000000000000" pitchFamily="2" charset="0"/>
                <a:cs typeface="B Homa" panose="00000400000000000000" pitchFamily="2" charset="-78"/>
              </a:rPr>
              <a:t>EIA</a:t>
            </a:r>
            <a:r>
              <a:rPr lang="fa-IR" sz="2800" dirty="0" smtClean="0">
                <a:cs typeface="B Homa" panose="00000400000000000000" pitchFamily="2" charset="-78"/>
              </a:rPr>
              <a:t> چیست؟</a:t>
            </a:r>
          </a:p>
          <a:p>
            <a:pPr marL="0" indent="0" algn="just" rtl="1">
              <a:buNone/>
            </a:pPr>
            <a:r>
              <a:rPr lang="en-US" sz="2200" dirty="0">
                <a:solidFill>
                  <a:schemeClr val="accent1"/>
                </a:solidFill>
                <a:latin typeface="19th Century Renegade" panose="02000500000000000000" pitchFamily="2" charset="0"/>
              </a:rPr>
              <a:t>EIA</a:t>
            </a:r>
            <a:r>
              <a:rPr lang="en-US" sz="2200" dirty="0">
                <a:latin typeface="19th Century Renegade" panose="02000500000000000000" pitchFamily="2" charset="0"/>
              </a:rPr>
              <a:t> = </a:t>
            </a:r>
            <a:r>
              <a:rPr lang="en-US" sz="2200" dirty="0" smtClean="0">
                <a:solidFill>
                  <a:schemeClr val="accent1"/>
                </a:solidFill>
                <a:latin typeface="19th Century Renegade" panose="02000500000000000000" pitchFamily="2" charset="0"/>
              </a:rPr>
              <a:t>E</a:t>
            </a:r>
            <a:r>
              <a:rPr lang="en-US" sz="2200" dirty="0" smtClean="0">
                <a:latin typeface="19th Century Renegade" panose="02000500000000000000" pitchFamily="2" charset="0"/>
              </a:rPr>
              <a:t>nvironmental </a:t>
            </a:r>
            <a:r>
              <a:rPr lang="en-US" sz="2200" dirty="0">
                <a:solidFill>
                  <a:schemeClr val="accent1"/>
                </a:solidFill>
                <a:latin typeface="19th Century Renegade" panose="02000500000000000000" pitchFamily="2" charset="0"/>
              </a:rPr>
              <a:t>I</a:t>
            </a:r>
            <a:r>
              <a:rPr lang="en-US" sz="2200" dirty="0">
                <a:latin typeface="19th Century Renegade" panose="02000500000000000000" pitchFamily="2" charset="0"/>
              </a:rPr>
              <a:t>mpact </a:t>
            </a:r>
            <a:r>
              <a:rPr lang="en-US" sz="2200" dirty="0" smtClean="0">
                <a:solidFill>
                  <a:schemeClr val="accent1"/>
                </a:solidFill>
                <a:latin typeface="19th Century Renegade" panose="02000500000000000000" pitchFamily="2" charset="0"/>
              </a:rPr>
              <a:t>A</a:t>
            </a:r>
            <a:r>
              <a:rPr lang="en-US" sz="2200" dirty="0" smtClean="0">
                <a:latin typeface="19th Century Renegade" panose="02000500000000000000" pitchFamily="2" charset="0"/>
              </a:rPr>
              <a:t>ssessment</a:t>
            </a:r>
            <a:endParaRPr lang="fa-IR" sz="2400" dirty="0" smtClean="0">
              <a:latin typeface="19th Century Renegade" panose="02000500000000000000" pitchFamily="2" charset="0"/>
              <a:cs typeface="B Homa" panose="00000400000000000000" pitchFamily="2" charset="-78"/>
            </a:endParaRPr>
          </a:p>
          <a:p>
            <a:pPr algn="just" rtl="1"/>
            <a:r>
              <a:rPr lang="fa-IR" sz="2400" dirty="0" smtClean="0">
                <a:cs typeface="B Homa" panose="00000400000000000000" pitchFamily="2" charset="-78"/>
              </a:rPr>
              <a:t>فعالیتی </a:t>
            </a:r>
            <a:r>
              <a:rPr lang="fa-IR" sz="2400" dirty="0">
                <a:cs typeface="B Homa" panose="00000400000000000000" pitchFamily="2" charset="-78"/>
              </a:rPr>
              <a:t>است که به </a:t>
            </a:r>
            <a:r>
              <a:rPr lang="fa-IR" sz="2400" dirty="0" smtClean="0">
                <a:cs typeface="B Homa" panose="00000400000000000000" pitchFamily="2" charset="-78"/>
              </a:rPr>
              <a:t>منظور شناسائی </a:t>
            </a:r>
            <a:r>
              <a:rPr lang="fa-IR" sz="2400" dirty="0">
                <a:cs typeface="B Homa" panose="00000400000000000000" pitchFamily="2" charset="-78"/>
              </a:rPr>
              <a:t>و </a:t>
            </a:r>
            <a:r>
              <a:rPr lang="fa-IR" sz="2400" dirty="0" smtClean="0">
                <a:solidFill>
                  <a:srgbClr val="FF0000"/>
                </a:solidFill>
                <a:cs typeface="B Homa" panose="00000400000000000000" pitchFamily="2" charset="-78"/>
              </a:rPr>
              <a:t>پیش‌بینی </a:t>
            </a:r>
            <a:r>
              <a:rPr lang="fa-IR" sz="2400" dirty="0">
                <a:solidFill>
                  <a:srgbClr val="FF0000"/>
                </a:solidFill>
                <a:cs typeface="B Homa" panose="00000400000000000000" pitchFamily="2" charset="-78"/>
              </a:rPr>
              <a:t>اثرات</a:t>
            </a:r>
            <a:r>
              <a:rPr lang="fa-IR" sz="2400" dirty="0">
                <a:cs typeface="B Homa" panose="00000400000000000000" pitchFamily="2" charset="-78"/>
              </a:rPr>
              <a:t> یک پروژه بر روی </a:t>
            </a:r>
            <a:r>
              <a:rPr lang="fa-IR" sz="2400" dirty="0">
                <a:solidFill>
                  <a:srgbClr val="FF0000"/>
                </a:solidFill>
                <a:cs typeface="B Homa" panose="00000400000000000000" pitchFamily="2" charset="-78"/>
              </a:rPr>
              <a:t>محیط زیست </a:t>
            </a:r>
            <a:r>
              <a:rPr lang="fa-IR" sz="2400" dirty="0">
                <a:cs typeface="B Homa" panose="00000400000000000000" pitchFamily="2" charset="-78"/>
              </a:rPr>
              <a:t>به انجام می </a:t>
            </a:r>
            <a:r>
              <a:rPr lang="fa-IR" sz="2400" dirty="0" smtClean="0">
                <a:cs typeface="B Homa" panose="00000400000000000000" pitchFamily="2" charset="-78"/>
              </a:rPr>
              <a:t>رسد، </a:t>
            </a:r>
            <a:r>
              <a:rPr lang="fa-IR" sz="2400" dirty="0">
                <a:cs typeface="B Homa" panose="00000400000000000000" pitchFamily="2" charset="-78"/>
              </a:rPr>
              <a:t>ارزیابی اثرات </a:t>
            </a:r>
            <a:r>
              <a:rPr lang="fa-IR" sz="2400" dirty="0" smtClean="0">
                <a:cs typeface="B Homa" panose="00000400000000000000" pitchFamily="2" charset="-78"/>
              </a:rPr>
              <a:t>زیست محیطی </a:t>
            </a:r>
            <a:r>
              <a:rPr lang="fa-IR" sz="2400" dirty="0">
                <a:cs typeface="B Homa" panose="00000400000000000000" pitchFamily="2" charset="-78"/>
              </a:rPr>
              <a:t>یک </a:t>
            </a:r>
            <a:r>
              <a:rPr lang="fa-IR" sz="2400" dirty="0">
                <a:solidFill>
                  <a:srgbClr val="FF0000"/>
                </a:solidFill>
                <a:cs typeface="B Homa" panose="00000400000000000000" pitchFamily="2" charset="-78"/>
              </a:rPr>
              <a:t>ارزیابی سیستماتیک از شاخصهای زیست محیطی </a:t>
            </a:r>
            <a:r>
              <a:rPr lang="fa-IR" sz="2400" dirty="0">
                <a:cs typeface="B Homa" panose="00000400000000000000" pitchFamily="2" charset="-78"/>
              </a:rPr>
              <a:t>است که </a:t>
            </a:r>
            <a:r>
              <a:rPr lang="fa-IR" sz="2400" dirty="0">
                <a:solidFill>
                  <a:srgbClr val="FF0000"/>
                </a:solidFill>
                <a:cs typeface="B Homa" panose="00000400000000000000" pitchFamily="2" charset="-78"/>
              </a:rPr>
              <a:t>عملکردهای</a:t>
            </a:r>
            <a:r>
              <a:rPr lang="fa-IR" sz="2400" dirty="0">
                <a:cs typeface="B Homa" panose="00000400000000000000" pitchFamily="2" charset="-78"/>
              </a:rPr>
              <a:t> آنها می تواند بر محیط زیست تأثیر داشته باشد </a:t>
            </a:r>
            <a:r>
              <a:rPr lang="fa-IR" sz="2400" dirty="0" smtClean="0">
                <a:cs typeface="B Homa" panose="00000400000000000000" pitchFamily="2" charset="-78"/>
              </a:rPr>
              <a:t>و شامل </a:t>
            </a:r>
            <a:r>
              <a:rPr lang="fa-IR" sz="2400" dirty="0">
                <a:solidFill>
                  <a:srgbClr val="FF0000"/>
                </a:solidFill>
                <a:cs typeface="B Homa" panose="00000400000000000000" pitchFamily="2" charset="-78"/>
              </a:rPr>
              <a:t>پیامدهای اقتصادی– اجتماعی </a:t>
            </a:r>
            <a:r>
              <a:rPr lang="fa-IR" sz="2400" dirty="0">
                <a:cs typeface="B Homa" panose="00000400000000000000" pitchFamily="2" charset="-78"/>
              </a:rPr>
              <a:t>هم می شود.</a:t>
            </a:r>
            <a:endParaRPr lang="fa-IR" sz="2400" dirty="0" smtClean="0">
              <a:cs typeface="B Homa" panose="00000400000000000000" pitchFamily="2" charset="-78"/>
            </a:endParaRPr>
          </a:p>
          <a:p>
            <a:pPr algn="just" rtl="1"/>
            <a:endParaRPr lang="fa-IR" sz="2400" dirty="0" smtClean="0">
              <a:latin typeface="19th Century Renegade" panose="02000500000000000000" pitchFamily="2" charset="0"/>
              <a:cs typeface="B Homa" panose="00000400000000000000" pitchFamily="2" charset="-78"/>
            </a:endParaRPr>
          </a:p>
          <a:p>
            <a:pPr marL="0" indent="0" algn="just" rtl="1">
              <a:buNone/>
            </a:pPr>
            <a:endParaRPr lang="fa-IR" sz="2400" dirty="0">
              <a:latin typeface="19th Century Renegade" panose="02000500000000000000" pitchFamily="2" charset="0"/>
              <a:cs typeface="B Homa" panose="00000400000000000000" pitchFamily="2" charset="-78"/>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15200" y="0"/>
            <a:ext cx="1290918" cy="1494880"/>
          </a:xfrm>
          <a:prstGeom prst="rect">
            <a:avLst/>
          </a:prstGeom>
        </p:spPr>
      </p:pic>
    </p:spTree>
    <p:extLst>
      <p:ext uri="{BB962C8B-B14F-4D97-AF65-F5344CB8AC3E}">
        <p14:creationId xmlns:p14="http://schemas.microsoft.com/office/powerpoint/2010/main" val="5418879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326328"/>
          </a:xfrm>
        </p:spPr>
        <p:txBody>
          <a:bodyPr>
            <a:normAutofit/>
          </a:bodyPr>
          <a:lstStyle/>
          <a:p>
            <a:pPr algn="just" rtl="1"/>
            <a:r>
              <a:rPr lang="fa-IR" sz="2400" dirty="0" smtClean="0">
                <a:cs typeface="B Homa" panose="00000400000000000000" pitchFamily="2" charset="-78"/>
              </a:rPr>
              <a:t>پیشبینی میشود حداکثر </a:t>
            </a:r>
            <a:r>
              <a:rPr lang="fa-IR" sz="2400" dirty="0" smtClean="0">
                <a:solidFill>
                  <a:srgbClr val="FF0000"/>
                </a:solidFill>
                <a:cs typeface="B Homa" panose="00000400000000000000" pitchFamily="2" charset="-78"/>
              </a:rPr>
              <a:t>678 واحد صنعتی از 9 گروه صنعتی </a:t>
            </a:r>
            <a:r>
              <a:rPr lang="fa-IR" sz="2400" dirty="0" smtClean="0">
                <a:cs typeface="B Homa" panose="00000400000000000000" pitchFamily="2" charset="-78"/>
              </a:rPr>
              <a:t>در محدوده 600 هکتاري شهرك صنعتی مستقر شوند. که حدود 86/5 درصد این صنایع در کد (الف تا ج) ضوابط استقرار قرار میگیرند که ظرفیت تولید آنها و همچنین </a:t>
            </a:r>
            <a:r>
              <a:rPr lang="fa-IR" sz="2400" dirty="0" smtClean="0">
                <a:solidFill>
                  <a:srgbClr val="FF0000"/>
                </a:solidFill>
                <a:cs typeface="B Homa" panose="00000400000000000000" pitchFamily="2" charset="-78"/>
              </a:rPr>
              <a:t>میزان آلودگی آنها خیلی کم تا متوسط</a:t>
            </a:r>
            <a:r>
              <a:rPr lang="fa-IR" sz="2400" dirty="0" smtClean="0">
                <a:cs typeface="B Homa" panose="00000400000000000000" pitchFamily="2" charset="-78"/>
              </a:rPr>
              <a:t> ارزیابی میشود.</a:t>
            </a:r>
          </a:p>
          <a:p>
            <a:pPr algn="just" rtl="1"/>
            <a:r>
              <a:rPr lang="fa-IR" sz="2400" dirty="0">
                <a:cs typeface="B Homa" panose="00000400000000000000" pitchFamily="2" charset="-78"/>
              </a:rPr>
              <a:t>میانگین نیروي انسانی مورد نیاز </a:t>
            </a:r>
            <a:r>
              <a:rPr lang="fa-IR" sz="2400" dirty="0" smtClean="0">
                <a:cs typeface="B Homa" panose="00000400000000000000" pitchFamily="2" charset="-78"/>
              </a:rPr>
              <a:t>در هر </a:t>
            </a:r>
            <a:r>
              <a:rPr lang="fa-IR" sz="2400" dirty="0">
                <a:cs typeface="B Homa" panose="00000400000000000000" pitchFamily="2" charset="-78"/>
              </a:rPr>
              <a:t>واحد صنعتی به </a:t>
            </a:r>
            <a:r>
              <a:rPr lang="fa-IR" sz="2400" dirty="0" smtClean="0">
                <a:cs typeface="B Homa" panose="00000400000000000000" pitchFamily="2" charset="-78"/>
              </a:rPr>
              <a:t>طورمتوسط </a:t>
            </a:r>
            <a:r>
              <a:rPr lang="fa-IR" sz="2400" dirty="0">
                <a:cs typeface="B Homa" panose="00000400000000000000" pitchFamily="2" charset="-78"/>
              </a:rPr>
              <a:t>33 نفر برآورد شده که با تکمیل </a:t>
            </a:r>
            <a:r>
              <a:rPr lang="fa-IR" sz="2400" dirty="0" smtClean="0">
                <a:cs typeface="B Homa" panose="00000400000000000000" pitchFamily="2" charset="-78"/>
              </a:rPr>
              <a:t>شهرك براي </a:t>
            </a:r>
            <a:r>
              <a:rPr lang="fa-IR" sz="2400" dirty="0" smtClean="0">
                <a:solidFill>
                  <a:srgbClr val="FF0000"/>
                </a:solidFill>
                <a:cs typeface="B Homa" panose="00000400000000000000" pitchFamily="2" charset="-78"/>
              </a:rPr>
              <a:t>22378 </a:t>
            </a:r>
            <a:r>
              <a:rPr lang="fa-IR" sz="2400" dirty="0">
                <a:solidFill>
                  <a:srgbClr val="FF0000"/>
                </a:solidFill>
                <a:cs typeface="B Homa" panose="00000400000000000000" pitchFamily="2" charset="-78"/>
              </a:rPr>
              <a:t>نفر </a:t>
            </a:r>
            <a:r>
              <a:rPr lang="fa-IR" sz="2400" dirty="0">
                <a:cs typeface="B Homa" panose="00000400000000000000" pitchFamily="2" charset="-78"/>
              </a:rPr>
              <a:t>افراد جویاي کار، امکان اشتغال فراهم </a:t>
            </a:r>
            <a:r>
              <a:rPr lang="fa-IR" sz="2400" dirty="0" smtClean="0">
                <a:cs typeface="B Homa" panose="00000400000000000000" pitchFamily="2" charset="-78"/>
              </a:rPr>
              <a:t>خواهد شد</a:t>
            </a:r>
            <a:r>
              <a:rPr lang="fa-IR" sz="2400" dirty="0">
                <a:cs typeface="B Homa" panose="00000400000000000000" pitchFamily="2" charset="-78"/>
              </a:rPr>
              <a:t>.</a:t>
            </a:r>
            <a:endParaRPr lang="fa-IR" sz="2400" dirty="0" smtClean="0">
              <a:cs typeface="B Homa"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0989" y="5146158"/>
            <a:ext cx="1187470" cy="1416008"/>
          </a:xfrm>
          <a:prstGeom prst="rect">
            <a:avLst/>
          </a:prstGeom>
        </p:spPr>
      </p:pic>
    </p:spTree>
    <p:extLst>
      <p:ext uri="{BB962C8B-B14F-4D97-AF65-F5344CB8AC3E}">
        <p14:creationId xmlns:p14="http://schemas.microsoft.com/office/powerpoint/2010/main" val="21394762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326328"/>
          </a:xfrm>
        </p:spPr>
        <p:txBody>
          <a:bodyPr>
            <a:normAutofit fontScale="92500" lnSpcReduction="10000"/>
          </a:bodyPr>
          <a:lstStyle/>
          <a:p>
            <a:pPr marL="0" indent="0" algn="r" rtl="1">
              <a:buNone/>
            </a:pPr>
            <a:r>
              <a:rPr lang="fa-IR" sz="2800" dirty="0" smtClean="0">
                <a:cs typeface="B Homa" panose="00000400000000000000" pitchFamily="2" charset="-78"/>
              </a:rPr>
              <a:t>یافته‌ها</a:t>
            </a:r>
          </a:p>
          <a:p>
            <a:pPr marL="0" indent="0" algn="r" rtl="1">
              <a:buNone/>
            </a:pPr>
            <a:r>
              <a:rPr lang="fa-IR" sz="2400" dirty="0">
                <a:solidFill>
                  <a:srgbClr val="FF0000"/>
                </a:solidFill>
                <a:cs typeface="B Homa" panose="00000400000000000000" pitchFamily="2" charset="-78"/>
              </a:rPr>
              <a:t>پیامدهاي مثبت(مفید) و آثار منفی (</a:t>
            </a:r>
            <a:r>
              <a:rPr lang="fa-IR" sz="2400" dirty="0" smtClean="0">
                <a:solidFill>
                  <a:srgbClr val="FF0000"/>
                </a:solidFill>
                <a:cs typeface="B Homa" panose="00000400000000000000" pitchFamily="2" charset="-78"/>
              </a:rPr>
              <a:t>نامطلوب) اجراي پروژه:</a:t>
            </a:r>
          </a:p>
          <a:p>
            <a:pPr marL="0" indent="0" algn="just" rtl="1">
              <a:buNone/>
            </a:pPr>
            <a:r>
              <a:rPr lang="fa-IR" sz="2400" dirty="0">
                <a:cs typeface="B Homa" panose="00000400000000000000" pitchFamily="2" charset="-78"/>
              </a:rPr>
              <a:t>اثرات </a:t>
            </a:r>
            <a:r>
              <a:rPr lang="fa-IR" sz="2400" dirty="0" smtClean="0">
                <a:cs typeface="B Homa" panose="00000400000000000000" pitchFamily="2" charset="-78"/>
              </a:rPr>
              <a:t>پیش‌بینی </a:t>
            </a:r>
            <a:r>
              <a:rPr lang="fa-IR" sz="2400" dirty="0">
                <a:cs typeface="B Homa" panose="00000400000000000000" pitchFamily="2" charset="-78"/>
              </a:rPr>
              <a:t>شده در این ارزیابی، </a:t>
            </a:r>
            <a:r>
              <a:rPr lang="fa-IR" sz="2400" dirty="0" smtClean="0">
                <a:cs typeface="B Homa" panose="00000400000000000000" pitchFamily="2" charset="-78"/>
              </a:rPr>
              <a:t>صرف نظر </a:t>
            </a:r>
            <a:r>
              <a:rPr lang="fa-IR" sz="2400" dirty="0">
                <a:cs typeface="B Homa" panose="00000400000000000000" pitchFamily="2" charset="-78"/>
              </a:rPr>
              <a:t>از </a:t>
            </a:r>
            <a:r>
              <a:rPr lang="fa-IR" sz="2400" dirty="0" smtClean="0">
                <a:cs typeface="B Homa" panose="00000400000000000000" pitchFamily="2" charset="-78"/>
              </a:rPr>
              <a:t>ماهیت(نتیجه</a:t>
            </a:r>
            <a:r>
              <a:rPr lang="fa-IR" sz="2400" dirty="0">
                <a:cs typeface="B Homa" panose="00000400000000000000" pitchFamily="2" charset="-78"/>
              </a:rPr>
              <a:t>) مثبت یا منفی اثر، از نقطه نظر </a:t>
            </a:r>
            <a:r>
              <a:rPr lang="fa-IR" sz="2400" dirty="0" smtClean="0">
                <a:cs typeface="B Homa" panose="00000400000000000000" pitchFamily="2" charset="-78"/>
              </a:rPr>
              <a:t>ویژگیهاي اختصاصی </a:t>
            </a:r>
            <a:r>
              <a:rPr lang="fa-IR" sz="2400" dirty="0">
                <a:cs typeface="B Homa" panose="00000400000000000000" pitchFamily="2" charset="-78"/>
              </a:rPr>
              <a:t>از یکدیگر قابل </a:t>
            </a:r>
            <a:r>
              <a:rPr lang="fa-IR" sz="2400" dirty="0" smtClean="0">
                <a:cs typeface="B Homa" panose="00000400000000000000" pitchFamily="2" charset="-78"/>
              </a:rPr>
              <a:t>تفکیک میباشد</a:t>
            </a:r>
            <a:r>
              <a:rPr lang="fa-IR" sz="2400" dirty="0">
                <a:cs typeface="B Homa" panose="00000400000000000000" pitchFamily="2" charset="-78"/>
              </a:rPr>
              <a:t>، </a:t>
            </a:r>
            <a:r>
              <a:rPr lang="fa-IR" sz="2400" dirty="0" smtClean="0">
                <a:cs typeface="B Homa" panose="00000400000000000000" pitchFamily="2" charset="-78"/>
              </a:rPr>
              <a:t>این ویژگیها عبارتند از:</a:t>
            </a:r>
          </a:p>
          <a:p>
            <a:pPr algn="just" rtl="1"/>
            <a:r>
              <a:rPr lang="fa-IR" sz="2400" dirty="0" smtClean="0">
                <a:cs typeface="B Homa" panose="00000400000000000000" pitchFamily="2" charset="-78"/>
              </a:rPr>
              <a:t>الف) </a:t>
            </a:r>
            <a:r>
              <a:rPr lang="fa-IR" sz="2400" dirty="0">
                <a:cs typeface="B Homa" panose="00000400000000000000" pitchFamily="2" charset="-78"/>
              </a:rPr>
              <a:t>احتمال وقوع اثر شامل اثرات قطعی، </a:t>
            </a:r>
            <a:r>
              <a:rPr lang="fa-IR" sz="2400" dirty="0" smtClean="0">
                <a:cs typeface="B Homa" panose="00000400000000000000" pitchFamily="2" charset="-78"/>
              </a:rPr>
              <a:t>اثرات احتمالی </a:t>
            </a:r>
            <a:r>
              <a:rPr lang="fa-IR" sz="2400" dirty="0">
                <a:cs typeface="B Homa" panose="00000400000000000000" pitchFamily="2" charset="-78"/>
              </a:rPr>
              <a:t>و </a:t>
            </a:r>
            <a:r>
              <a:rPr lang="fa-IR" sz="2400" dirty="0" smtClean="0">
                <a:cs typeface="B Homa" panose="00000400000000000000" pitchFamily="2" charset="-78"/>
              </a:rPr>
              <a:t>نامحتمل</a:t>
            </a:r>
            <a:r>
              <a:rPr lang="fa-IR" sz="2400" dirty="0">
                <a:cs typeface="B Homa" panose="00000400000000000000" pitchFamily="2" charset="-78"/>
              </a:rPr>
              <a:t>.</a:t>
            </a:r>
          </a:p>
          <a:p>
            <a:pPr algn="just" rtl="1"/>
            <a:r>
              <a:rPr lang="fa-IR" sz="2400" dirty="0" smtClean="0">
                <a:cs typeface="B Homa" panose="00000400000000000000" pitchFamily="2" charset="-78"/>
              </a:rPr>
              <a:t>ب) مدت </a:t>
            </a:r>
            <a:r>
              <a:rPr lang="fa-IR" sz="2400" dirty="0">
                <a:cs typeface="B Homa" panose="00000400000000000000" pitchFamily="2" charset="-78"/>
              </a:rPr>
              <a:t>زمان تأثیر اثر شامل اثرات بلند مدت، </a:t>
            </a:r>
            <a:r>
              <a:rPr lang="fa-IR" sz="2400" dirty="0" smtClean="0">
                <a:cs typeface="B Homa" panose="00000400000000000000" pitchFamily="2" charset="-78"/>
              </a:rPr>
              <a:t>میان مدت </a:t>
            </a:r>
            <a:r>
              <a:rPr lang="fa-IR" sz="2400" dirty="0">
                <a:cs typeface="B Homa" panose="00000400000000000000" pitchFamily="2" charset="-78"/>
              </a:rPr>
              <a:t>و کوتاه مدت.</a:t>
            </a:r>
          </a:p>
          <a:p>
            <a:pPr algn="just" rtl="1"/>
            <a:r>
              <a:rPr lang="fa-IR" sz="2400" dirty="0" smtClean="0">
                <a:cs typeface="B Homa" panose="00000400000000000000" pitchFamily="2" charset="-78"/>
              </a:rPr>
              <a:t>پ) </a:t>
            </a:r>
            <a:r>
              <a:rPr lang="fa-IR" sz="2400" dirty="0">
                <a:cs typeface="B Homa" panose="00000400000000000000" pitchFamily="2" charset="-78"/>
              </a:rPr>
              <a:t>شدت اثر شامل اثرات شدید، اثرات با </a:t>
            </a:r>
            <a:r>
              <a:rPr lang="fa-IR" sz="2400" dirty="0" smtClean="0">
                <a:cs typeface="B Homa" panose="00000400000000000000" pitchFamily="2" charset="-78"/>
              </a:rPr>
              <a:t>شدت متوسط،اثرات </a:t>
            </a:r>
            <a:r>
              <a:rPr lang="fa-IR" sz="2400" dirty="0">
                <a:cs typeface="B Homa" panose="00000400000000000000" pitchFamily="2" charset="-78"/>
              </a:rPr>
              <a:t>با شدت کم و بدون اثر.</a:t>
            </a:r>
          </a:p>
          <a:p>
            <a:pPr algn="just" rtl="1"/>
            <a:r>
              <a:rPr lang="fa-IR" sz="2400" dirty="0" smtClean="0">
                <a:cs typeface="B Homa" panose="00000400000000000000" pitchFamily="2" charset="-78"/>
              </a:rPr>
              <a:t>ت)  اهمیت اثر </a:t>
            </a:r>
            <a:r>
              <a:rPr lang="fa-IR" sz="2400" dirty="0">
                <a:cs typeface="B Homa" panose="00000400000000000000" pitchFamily="2" charset="-78"/>
              </a:rPr>
              <a:t>شامل، اثر مهم، اثر با </a:t>
            </a:r>
            <a:r>
              <a:rPr lang="fa-IR" sz="2400" dirty="0" smtClean="0">
                <a:cs typeface="B Homa" panose="00000400000000000000" pitchFamily="2" charset="-78"/>
              </a:rPr>
              <a:t>اهمیت متوسط</a:t>
            </a:r>
            <a:r>
              <a:rPr lang="fa-IR" sz="2400" dirty="0">
                <a:cs typeface="B Homa" panose="00000400000000000000" pitchFamily="2" charset="-78"/>
              </a:rPr>
              <a:t>، </a:t>
            </a:r>
            <a:r>
              <a:rPr lang="fa-IR" sz="2400" dirty="0" smtClean="0">
                <a:cs typeface="B Homa" panose="00000400000000000000" pitchFamily="2" charset="-78"/>
              </a:rPr>
              <a:t>اثر با اهمیت کم </a:t>
            </a:r>
            <a:r>
              <a:rPr lang="fa-IR" sz="2400" dirty="0">
                <a:cs typeface="B Homa" panose="00000400000000000000" pitchFamily="2" charset="-78"/>
              </a:rPr>
              <a:t>و بدون اهمیت.</a:t>
            </a:r>
          </a:p>
          <a:p>
            <a:pPr algn="just" rtl="1"/>
            <a:r>
              <a:rPr lang="fa-IR" sz="2400" dirty="0" smtClean="0">
                <a:cs typeface="B Homa" panose="00000400000000000000" pitchFamily="2" charset="-78"/>
              </a:rPr>
              <a:t>ث) دامنه </a:t>
            </a:r>
            <a:r>
              <a:rPr lang="fa-IR" sz="2400" dirty="0">
                <a:cs typeface="B Homa" panose="00000400000000000000" pitchFamily="2" charset="-78"/>
              </a:rPr>
              <a:t>اثر شامل محدوده بلافصل پروژه، </a:t>
            </a:r>
            <a:r>
              <a:rPr lang="fa-IR" sz="2400" dirty="0" smtClean="0">
                <a:cs typeface="B Homa" panose="00000400000000000000" pitchFamily="2" charset="-78"/>
              </a:rPr>
              <a:t>محدوده اثرات </a:t>
            </a:r>
            <a:r>
              <a:rPr lang="fa-IR" sz="2400" dirty="0">
                <a:cs typeface="B Homa" panose="00000400000000000000" pitchFamily="2" charset="-78"/>
              </a:rPr>
              <a:t>مستقیم پروژه، محدوده اثرات غیرمستقیم پروژه </a:t>
            </a:r>
            <a:r>
              <a:rPr lang="fa-IR" sz="2400" dirty="0" smtClean="0">
                <a:cs typeface="B Homa" panose="00000400000000000000" pitchFamily="2" charset="-78"/>
              </a:rPr>
              <a:t>و فراتر </a:t>
            </a:r>
            <a:r>
              <a:rPr lang="fa-IR" sz="2400" dirty="0">
                <a:cs typeface="B Homa" panose="00000400000000000000" pitchFamily="2" charset="-78"/>
              </a:rPr>
              <a:t>از محدوده کلان مطالعاتی.</a:t>
            </a:r>
            <a:endParaRPr lang="fa-IR" sz="2400" dirty="0" smtClean="0">
              <a:cs typeface="B Homa" panose="00000400000000000000" pitchFamily="2" charset="-78"/>
            </a:endParaRPr>
          </a:p>
          <a:p>
            <a:pPr marL="0" indent="0" algn="r" rtl="1">
              <a:buNone/>
            </a:pPr>
            <a:endParaRPr lang="fa-IR" sz="2400" dirty="0" smtClean="0">
              <a:cs typeface="B Homa"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88306" y="235838"/>
            <a:ext cx="1124622" cy="1302309"/>
          </a:xfrm>
          <a:prstGeom prst="rect">
            <a:avLst/>
          </a:prstGeom>
        </p:spPr>
      </p:pic>
    </p:spTree>
    <p:extLst>
      <p:ext uri="{BB962C8B-B14F-4D97-AF65-F5344CB8AC3E}">
        <p14:creationId xmlns:p14="http://schemas.microsoft.com/office/powerpoint/2010/main" val="34649411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827" y="766481"/>
            <a:ext cx="9170274" cy="5392270"/>
          </a:xfrm>
        </p:spPr>
      </p:pic>
    </p:spTree>
    <p:extLst>
      <p:ext uri="{BB962C8B-B14F-4D97-AF65-F5344CB8AC3E}">
        <p14:creationId xmlns:p14="http://schemas.microsoft.com/office/powerpoint/2010/main" val="29764815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326328"/>
          </a:xfrm>
        </p:spPr>
        <p:txBody>
          <a:bodyPr>
            <a:normAutofit/>
          </a:bodyPr>
          <a:lstStyle/>
          <a:p>
            <a:pPr marL="0" indent="0" algn="r" rtl="1">
              <a:buNone/>
            </a:pPr>
            <a:r>
              <a:rPr lang="fa-IR" sz="2000" dirty="0">
                <a:cs typeface="B Homa" panose="00000400000000000000" pitchFamily="2" charset="-78"/>
              </a:rPr>
              <a:t>مجموع اثرات </a:t>
            </a:r>
            <a:r>
              <a:rPr lang="fa-IR" sz="2000" dirty="0" smtClean="0">
                <a:cs typeface="B Homa" panose="00000400000000000000" pitchFamily="2" charset="-78"/>
              </a:rPr>
              <a:t>مثبت و </a:t>
            </a:r>
            <a:r>
              <a:rPr lang="fa-IR" sz="2000" dirty="0">
                <a:cs typeface="B Homa" panose="00000400000000000000" pitchFamily="2" charset="-78"/>
              </a:rPr>
              <a:t>منفی پروژه از دیدگاه </a:t>
            </a:r>
            <a:r>
              <a:rPr lang="fa-IR" sz="2000" dirty="0" smtClean="0">
                <a:cs typeface="B Homa" panose="00000400000000000000" pitchFamily="2" charset="-78"/>
              </a:rPr>
              <a:t>تساوي محیطها </a:t>
            </a:r>
            <a:r>
              <a:rPr lang="fa-IR" sz="2000" dirty="0">
                <a:cs typeface="B Homa" panose="00000400000000000000" pitchFamily="2" charset="-78"/>
              </a:rPr>
              <a:t>(دیدگاه اول)</a:t>
            </a:r>
            <a:endParaRPr lang="fa-IR" sz="2000" dirty="0" smtClean="0">
              <a:cs typeface="B Homa"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89612" y="1321430"/>
            <a:ext cx="2998694" cy="1799217"/>
          </a:xfrm>
          <a:prstGeom prst="rect">
            <a:avLst/>
          </a:prstGeom>
        </p:spPr>
      </p:pic>
      <p:sp>
        <p:nvSpPr>
          <p:cNvPr id="6" name="TextBox 5"/>
          <p:cNvSpPr txBox="1"/>
          <p:nvPr/>
        </p:nvSpPr>
        <p:spPr>
          <a:xfrm>
            <a:off x="4289612" y="739588"/>
            <a:ext cx="2904564" cy="861774"/>
          </a:xfrm>
          <a:prstGeom prst="rect">
            <a:avLst/>
          </a:prstGeom>
          <a:noFill/>
        </p:spPr>
        <p:txBody>
          <a:bodyPr wrap="square" rtlCol="0">
            <a:spAutoFit/>
          </a:bodyPr>
          <a:lstStyle/>
          <a:p>
            <a:pPr algn="r" rtl="1"/>
            <a:r>
              <a:rPr lang="fa-IR" sz="1600" dirty="0">
                <a:cs typeface="B Homa" panose="00000400000000000000" pitchFamily="2" charset="-78"/>
              </a:rPr>
              <a:t>مجموع اثرات مثبت و منفی پروژه از دیدگاه تساوي محیطها (دیدگاه اول)</a:t>
            </a:r>
          </a:p>
          <a:p>
            <a:pPr algn="r" rtl="1"/>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141" y="1318742"/>
            <a:ext cx="3065931" cy="1800343"/>
          </a:xfrm>
          <a:prstGeom prst="rect">
            <a:avLst/>
          </a:prstGeom>
        </p:spPr>
      </p:pic>
      <p:sp>
        <p:nvSpPr>
          <p:cNvPr id="8" name="TextBox 7"/>
          <p:cNvSpPr txBox="1"/>
          <p:nvPr/>
        </p:nvSpPr>
        <p:spPr>
          <a:xfrm>
            <a:off x="510988" y="726141"/>
            <a:ext cx="3496236" cy="584775"/>
          </a:xfrm>
          <a:prstGeom prst="rect">
            <a:avLst/>
          </a:prstGeom>
          <a:noFill/>
        </p:spPr>
        <p:txBody>
          <a:bodyPr wrap="square" rtlCol="0">
            <a:spAutoFit/>
          </a:bodyPr>
          <a:lstStyle/>
          <a:p>
            <a:pPr algn="ctr" rtl="1"/>
            <a:r>
              <a:rPr lang="fa-IR" sz="1600" dirty="0">
                <a:cs typeface="B Homa" panose="00000400000000000000" pitchFamily="2" charset="-78"/>
              </a:rPr>
              <a:t>مجموع اثرات </a:t>
            </a:r>
            <a:r>
              <a:rPr lang="fa-IR" sz="1600" dirty="0" smtClean="0">
                <a:cs typeface="B Homa" panose="00000400000000000000" pitchFamily="2" charset="-78"/>
              </a:rPr>
              <a:t>مثبت و </a:t>
            </a:r>
            <a:r>
              <a:rPr lang="fa-IR" sz="1600" dirty="0">
                <a:cs typeface="B Homa" panose="00000400000000000000" pitchFamily="2" charset="-78"/>
              </a:rPr>
              <a:t>منفی پروژه با </a:t>
            </a:r>
            <a:r>
              <a:rPr lang="fa-IR" sz="1600" dirty="0" smtClean="0">
                <a:cs typeface="B Homa" panose="00000400000000000000" pitchFamily="2" charset="-78"/>
              </a:rPr>
              <a:t>اولویت دادن به محیط </a:t>
            </a:r>
            <a:r>
              <a:rPr lang="fa-IR" sz="1600" dirty="0">
                <a:cs typeface="B Homa" panose="00000400000000000000" pitchFamily="2" charset="-78"/>
              </a:rPr>
              <a:t>فیزیکی  شیمیایی (دیدگاه دوم)</a:t>
            </a:r>
            <a:endParaRPr lang="en-US" sz="1600" dirty="0"/>
          </a:p>
        </p:txBody>
      </p:sp>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l="3188" t="909" r="5015" b="67880"/>
          <a:stretch/>
        </p:blipFill>
        <p:spPr>
          <a:xfrm>
            <a:off x="4289612" y="3966881"/>
            <a:ext cx="2998694" cy="1655995"/>
          </a:xfrm>
          <a:prstGeom prst="rect">
            <a:avLst/>
          </a:prstGeom>
        </p:spPr>
      </p:pic>
      <p:sp>
        <p:nvSpPr>
          <p:cNvPr id="10" name="TextBox 9"/>
          <p:cNvSpPr txBox="1"/>
          <p:nvPr/>
        </p:nvSpPr>
        <p:spPr>
          <a:xfrm>
            <a:off x="3924300" y="3348400"/>
            <a:ext cx="3606053" cy="584775"/>
          </a:xfrm>
          <a:prstGeom prst="rect">
            <a:avLst/>
          </a:prstGeom>
          <a:noFill/>
        </p:spPr>
        <p:txBody>
          <a:bodyPr wrap="square" rtlCol="0">
            <a:spAutoFit/>
          </a:bodyPr>
          <a:lstStyle/>
          <a:p>
            <a:pPr algn="ctr" rtl="1"/>
            <a:r>
              <a:rPr lang="fa-IR" sz="1600" dirty="0">
                <a:cs typeface="B Homa" panose="00000400000000000000" pitchFamily="2" charset="-78"/>
              </a:rPr>
              <a:t>مجموع اثرات </a:t>
            </a:r>
            <a:r>
              <a:rPr lang="fa-IR" sz="1600" dirty="0" smtClean="0">
                <a:cs typeface="B Homa" panose="00000400000000000000" pitchFamily="2" charset="-78"/>
              </a:rPr>
              <a:t>مثبت و </a:t>
            </a:r>
            <a:r>
              <a:rPr lang="fa-IR" sz="1600" dirty="0">
                <a:cs typeface="B Homa" panose="00000400000000000000" pitchFamily="2" charset="-78"/>
              </a:rPr>
              <a:t>منفی پروژه با </a:t>
            </a:r>
            <a:r>
              <a:rPr lang="fa-IR" sz="1600" dirty="0" smtClean="0">
                <a:cs typeface="B Homa" panose="00000400000000000000" pitchFamily="2" charset="-78"/>
              </a:rPr>
              <a:t>اولویت دادن به محیط </a:t>
            </a:r>
            <a:r>
              <a:rPr lang="fa-IR" sz="1600" dirty="0">
                <a:cs typeface="B Homa" panose="00000400000000000000" pitchFamily="2" charset="-78"/>
              </a:rPr>
              <a:t>بیولوژیکی اکولوژیکی(دیدگاه سوم)</a:t>
            </a:r>
            <a:endParaRPr lang="en-US" sz="1600" dirty="0"/>
          </a:p>
        </p:txBody>
      </p: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t="41237" r="2446" b="27493"/>
          <a:stretch/>
        </p:blipFill>
        <p:spPr>
          <a:xfrm>
            <a:off x="621767" y="3947830"/>
            <a:ext cx="3217368" cy="1675045"/>
          </a:xfrm>
          <a:prstGeom prst="rect">
            <a:avLst/>
          </a:prstGeom>
        </p:spPr>
      </p:pic>
      <p:sp>
        <p:nvSpPr>
          <p:cNvPr id="12" name="TextBox 11"/>
          <p:cNvSpPr txBox="1"/>
          <p:nvPr/>
        </p:nvSpPr>
        <p:spPr>
          <a:xfrm>
            <a:off x="358508" y="3346838"/>
            <a:ext cx="3641992" cy="1077218"/>
          </a:xfrm>
          <a:prstGeom prst="rect">
            <a:avLst/>
          </a:prstGeom>
          <a:noFill/>
        </p:spPr>
        <p:txBody>
          <a:bodyPr wrap="square" rtlCol="0">
            <a:spAutoFit/>
          </a:bodyPr>
          <a:lstStyle/>
          <a:p>
            <a:pPr algn="ctr" rtl="1"/>
            <a:r>
              <a:rPr lang="fa-IR" sz="1600" dirty="0">
                <a:cs typeface="B Homa" panose="00000400000000000000" pitchFamily="2" charset="-78"/>
              </a:rPr>
              <a:t>مجموع اثرات </a:t>
            </a:r>
            <a:r>
              <a:rPr lang="fa-IR" sz="1600" dirty="0" smtClean="0">
                <a:cs typeface="B Homa" panose="00000400000000000000" pitchFamily="2" charset="-78"/>
              </a:rPr>
              <a:t>مثبت و </a:t>
            </a:r>
            <a:r>
              <a:rPr lang="fa-IR" sz="1600" dirty="0">
                <a:cs typeface="B Homa" panose="00000400000000000000" pitchFamily="2" charset="-78"/>
              </a:rPr>
              <a:t>منفی پروژه با </a:t>
            </a:r>
            <a:r>
              <a:rPr lang="fa-IR" sz="1600" dirty="0" smtClean="0">
                <a:cs typeface="B Homa" panose="00000400000000000000" pitchFamily="2" charset="-78"/>
              </a:rPr>
              <a:t>اولویت دادن </a:t>
            </a:r>
            <a:r>
              <a:rPr lang="fa-IR" sz="1600" dirty="0">
                <a:cs typeface="B Homa" panose="00000400000000000000" pitchFamily="2" charset="-78"/>
              </a:rPr>
              <a:t>به</a:t>
            </a:r>
          </a:p>
          <a:p>
            <a:pPr algn="ctr" rtl="1"/>
            <a:r>
              <a:rPr lang="fa-IR" sz="1600" dirty="0">
                <a:cs typeface="B Homa" panose="00000400000000000000" pitchFamily="2" charset="-78"/>
              </a:rPr>
              <a:t>محیط اقتصادي  اجتماعی و فرهنگی (دیدگاه چهارم)</a:t>
            </a:r>
            <a:endParaRPr lang="en-US" sz="1600" dirty="0"/>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6326" y="5414966"/>
            <a:ext cx="1390741" cy="1200988"/>
          </a:xfrm>
          <a:prstGeom prst="rect">
            <a:avLst/>
          </a:prstGeom>
        </p:spPr>
      </p:pic>
    </p:spTree>
    <p:extLst>
      <p:ext uri="{BB962C8B-B14F-4D97-AF65-F5344CB8AC3E}">
        <p14:creationId xmlns:p14="http://schemas.microsoft.com/office/powerpoint/2010/main" val="22653269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326328"/>
          </a:xfrm>
        </p:spPr>
        <p:txBody>
          <a:bodyPr>
            <a:normAutofit/>
          </a:bodyPr>
          <a:lstStyle/>
          <a:p>
            <a:pPr marL="0" indent="0" algn="r" rtl="1">
              <a:buNone/>
            </a:pPr>
            <a:endParaRPr lang="fa-IR" sz="2400" dirty="0" smtClean="0">
              <a:cs typeface="B Homa" panose="00000400000000000000" pitchFamily="2" charset="-78"/>
            </a:endParaRPr>
          </a:p>
          <a:p>
            <a:pPr marL="0" indent="0" algn="r" rtl="1">
              <a:buNone/>
            </a:pPr>
            <a:endParaRPr lang="fa-IR" sz="2400" dirty="0">
              <a:cs typeface="B Homa" panose="00000400000000000000" pitchFamily="2" charset="-78"/>
            </a:endParaRPr>
          </a:p>
          <a:p>
            <a:pPr marL="0" indent="0" algn="r" rtl="1">
              <a:buNone/>
            </a:pPr>
            <a:endParaRPr lang="fa-IR" sz="2400" dirty="0" smtClean="0">
              <a:cs typeface="B Homa" panose="00000400000000000000" pitchFamily="2" charset="-78"/>
            </a:endParaRPr>
          </a:p>
          <a:p>
            <a:pPr marL="0" indent="0" algn="r" rtl="1">
              <a:buNone/>
            </a:pPr>
            <a:endParaRPr lang="fa-IR" sz="2400" dirty="0">
              <a:cs typeface="B Homa" panose="00000400000000000000" pitchFamily="2" charset="-78"/>
            </a:endParaRPr>
          </a:p>
          <a:p>
            <a:pPr marL="0" indent="0" algn="just" rtl="1">
              <a:buNone/>
            </a:pPr>
            <a:r>
              <a:rPr lang="fa-IR" sz="2400" dirty="0">
                <a:cs typeface="B Homa" panose="00000400000000000000" pitchFamily="2" charset="-78"/>
              </a:rPr>
              <a:t>بدین ترتیب نتایج کمی حاصل از ارزیابی در جدول </a:t>
            </a:r>
            <a:r>
              <a:rPr lang="fa-IR" sz="2400" dirty="0" smtClean="0">
                <a:cs typeface="B Homa" panose="00000400000000000000" pitchFamily="2" charset="-78"/>
              </a:rPr>
              <a:t>بالا بیانگر </a:t>
            </a:r>
            <a:r>
              <a:rPr lang="fa-IR" sz="2400" dirty="0">
                <a:cs typeface="B Homa" panose="00000400000000000000" pitchFamily="2" charset="-78"/>
              </a:rPr>
              <a:t>این واقعیت است که در اثر اجراي پروژه </a:t>
            </a:r>
            <a:r>
              <a:rPr lang="fa-IR" sz="2400" dirty="0" smtClean="0">
                <a:cs typeface="B Homa" panose="00000400000000000000" pitchFamily="2" charset="-78"/>
              </a:rPr>
              <a:t>احداث شهرك صنعتی </a:t>
            </a:r>
            <a:r>
              <a:rPr lang="fa-IR" sz="2400" dirty="0">
                <a:cs typeface="B Homa" panose="00000400000000000000" pitchFamily="2" charset="-78"/>
              </a:rPr>
              <a:t>2 اردبیل همراه با اعمال </a:t>
            </a:r>
            <a:r>
              <a:rPr lang="fa-IR" sz="2400" dirty="0" smtClean="0">
                <a:cs typeface="B Homa" panose="00000400000000000000" pitchFamily="2" charset="-78"/>
              </a:rPr>
              <a:t>دستورات مدیریت زیست محیطی </a:t>
            </a:r>
            <a:r>
              <a:rPr lang="fa-IR" sz="2400" dirty="0">
                <a:solidFill>
                  <a:srgbClr val="FF0000"/>
                </a:solidFill>
                <a:cs typeface="B Homa" panose="00000400000000000000" pitchFamily="2" charset="-78"/>
              </a:rPr>
              <a:t>موجب رونق منطقه از </a:t>
            </a:r>
            <a:r>
              <a:rPr lang="fa-IR" sz="2400" dirty="0" smtClean="0">
                <a:solidFill>
                  <a:srgbClr val="FF0000"/>
                </a:solidFill>
                <a:cs typeface="B Homa" panose="00000400000000000000" pitchFamily="2" charset="-78"/>
              </a:rPr>
              <a:t>لحاظ اقتصادي</a:t>
            </a:r>
            <a:r>
              <a:rPr lang="fa-IR" sz="2400" dirty="0">
                <a:solidFill>
                  <a:srgbClr val="FF0000"/>
                </a:solidFill>
                <a:cs typeface="B Homa" panose="00000400000000000000" pitchFamily="2" charset="-78"/>
              </a:rPr>
              <a:t>، اجتماعی و توسعه صنعتی </a:t>
            </a:r>
            <a:r>
              <a:rPr lang="fa-IR" sz="2400" dirty="0">
                <a:cs typeface="B Homa" panose="00000400000000000000" pitchFamily="2" charset="-78"/>
              </a:rPr>
              <a:t>منطقه اردبیل </a:t>
            </a:r>
            <a:r>
              <a:rPr lang="fa-IR" sz="2400" dirty="0" smtClean="0">
                <a:cs typeface="B Homa" panose="00000400000000000000" pitchFamily="2" charset="-78"/>
              </a:rPr>
              <a:t>خواهد گردید</a:t>
            </a:r>
            <a:r>
              <a:rPr lang="fa-IR" sz="2400" dirty="0">
                <a:cs typeface="B Homa" panose="00000400000000000000" pitchFamily="2" charset="-78"/>
              </a:rPr>
              <a:t>. ضمن اینکه آلایندههاي خروجی قابل </a:t>
            </a:r>
            <a:r>
              <a:rPr lang="fa-IR" sz="2400" dirty="0" smtClean="0">
                <a:cs typeface="B Homa" panose="00000400000000000000" pitchFamily="2" charset="-78"/>
              </a:rPr>
              <a:t>بحث از شهرك صنعتی </a:t>
            </a:r>
            <a:r>
              <a:rPr lang="fa-IR" sz="2400" dirty="0">
                <a:cs typeface="B Homa" panose="00000400000000000000" pitchFamily="2" charset="-78"/>
              </a:rPr>
              <a:t>از قبیل فاضلابهاي صنعتی از </a:t>
            </a:r>
            <a:r>
              <a:rPr lang="fa-IR" sz="2400" dirty="0" smtClean="0">
                <a:cs typeface="B Homa" panose="00000400000000000000" pitchFamily="2" charset="-78"/>
              </a:rPr>
              <a:t>طریق احداث </a:t>
            </a:r>
            <a:r>
              <a:rPr lang="fa-IR" sz="2400" dirty="0">
                <a:cs typeface="B Homa" panose="00000400000000000000" pitchFamily="2" charset="-78"/>
              </a:rPr>
              <a:t>شبکه و تصفیه خانه فاضلاب صنعتی و سایر </a:t>
            </a:r>
            <a:r>
              <a:rPr lang="fa-IR" sz="2400" dirty="0" smtClean="0">
                <a:solidFill>
                  <a:srgbClr val="FF0000"/>
                </a:solidFill>
                <a:cs typeface="B Homa" panose="00000400000000000000" pitchFamily="2" charset="-78"/>
              </a:rPr>
              <a:t>آثار محتمل </a:t>
            </a:r>
            <a:r>
              <a:rPr lang="fa-IR" sz="2400" dirty="0">
                <a:solidFill>
                  <a:srgbClr val="FF0000"/>
                </a:solidFill>
                <a:cs typeface="B Homa" panose="00000400000000000000" pitchFamily="2" charset="-78"/>
              </a:rPr>
              <a:t>در بخشهاي آب، هوا و </a:t>
            </a:r>
            <a:r>
              <a:rPr lang="fa-IR" sz="2400" dirty="0" smtClean="0">
                <a:solidFill>
                  <a:srgbClr val="FF0000"/>
                </a:solidFill>
                <a:cs typeface="B Homa" panose="00000400000000000000" pitchFamily="2" charset="-78"/>
              </a:rPr>
              <a:t>خاك براساس دستورالعمل‌هاي </a:t>
            </a:r>
            <a:r>
              <a:rPr lang="fa-IR" sz="2400" dirty="0">
                <a:solidFill>
                  <a:srgbClr val="FF0000"/>
                </a:solidFill>
                <a:cs typeface="B Homa" panose="00000400000000000000" pitchFamily="2" charset="-78"/>
              </a:rPr>
              <a:t>ارائه شده </a:t>
            </a:r>
            <a:r>
              <a:rPr lang="fa-IR" sz="2400" dirty="0" smtClean="0">
                <a:cs typeface="B Homa" panose="00000400000000000000" pitchFamily="2" charset="-78"/>
              </a:rPr>
              <a:t>به سهولت قابل </a:t>
            </a:r>
            <a:r>
              <a:rPr lang="fa-IR" sz="2400" dirty="0">
                <a:cs typeface="B Homa" panose="00000400000000000000" pitchFamily="2" charset="-78"/>
              </a:rPr>
              <a:t>پیشگیري میباشد. به این ترتیب </a:t>
            </a:r>
            <a:r>
              <a:rPr lang="fa-IR" sz="2400" dirty="0">
                <a:solidFill>
                  <a:srgbClr val="FF0000"/>
                </a:solidFill>
                <a:cs typeface="B Homa" panose="00000400000000000000" pitchFamily="2" charset="-78"/>
              </a:rPr>
              <a:t>گزینه </a:t>
            </a:r>
            <a:r>
              <a:rPr lang="fa-IR" sz="2400" dirty="0" smtClean="0">
                <a:solidFill>
                  <a:srgbClr val="FF0000"/>
                </a:solidFill>
                <a:cs typeface="B Homa" panose="00000400000000000000" pitchFamily="2" charset="-78"/>
              </a:rPr>
              <a:t>برتر </a:t>
            </a:r>
            <a:r>
              <a:rPr lang="fa-IR" sz="2400" dirty="0" smtClean="0">
                <a:cs typeface="B Homa" panose="00000400000000000000" pitchFamily="2" charset="-78"/>
              </a:rPr>
              <a:t>زیست محیطی</a:t>
            </a:r>
            <a:r>
              <a:rPr lang="fa-IR" sz="2400" dirty="0">
                <a:cs typeface="B Homa" panose="00000400000000000000" pitchFamily="2" charset="-78"/>
              </a:rPr>
              <a:t>، </a:t>
            </a:r>
            <a:r>
              <a:rPr lang="fa-IR" sz="2400" dirty="0">
                <a:solidFill>
                  <a:srgbClr val="FF0000"/>
                </a:solidFill>
                <a:cs typeface="B Homa" panose="00000400000000000000" pitchFamily="2" charset="-78"/>
              </a:rPr>
              <a:t>گزینه اجراي پروژه</a:t>
            </a:r>
            <a:r>
              <a:rPr lang="fa-IR" sz="2400" dirty="0">
                <a:cs typeface="B Homa" panose="00000400000000000000" pitchFamily="2" charset="-78"/>
              </a:rPr>
              <a:t> ارزیابی میشود که </a:t>
            </a:r>
            <a:r>
              <a:rPr lang="fa-IR" sz="2400" dirty="0" smtClean="0">
                <a:cs typeface="B Homa" panose="00000400000000000000" pitchFamily="2" charset="-78"/>
              </a:rPr>
              <a:t>با راهکارهاي </a:t>
            </a:r>
            <a:r>
              <a:rPr lang="fa-IR" sz="2400" dirty="0">
                <a:cs typeface="B Homa" panose="00000400000000000000" pitchFamily="2" charset="-78"/>
              </a:rPr>
              <a:t>پیشنهادي حداقل آثار سوء و حداکثر </a:t>
            </a:r>
            <a:r>
              <a:rPr lang="fa-IR" sz="2400" dirty="0" smtClean="0">
                <a:cs typeface="B Homa" panose="00000400000000000000" pitchFamily="2" charset="-78"/>
              </a:rPr>
              <a:t>اثرمطلوب </a:t>
            </a:r>
            <a:r>
              <a:rPr lang="fa-IR" sz="2400" dirty="0">
                <a:cs typeface="B Homa" panose="00000400000000000000" pitchFamily="2" charset="-78"/>
              </a:rPr>
              <a:t>حاصل خواهد شد.</a:t>
            </a:r>
            <a:endParaRPr lang="fa-IR" sz="2400" dirty="0" smtClean="0">
              <a:cs typeface="B Homa" panose="00000400000000000000" pitchFamily="2" charset="-78"/>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937" t="81773" r="3025"/>
          <a:stretch/>
        </p:blipFill>
        <p:spPr>
          <a:xfrm>
            <a:off x="1922716" y="653356"/>
            <a:ext cx="4613758" cy="1422186"/>
          </a:xfrm>
          <a:prstGeom prst="rect">
            <a:avLst/>
          </a:prstGeom>
        </p:spPr>
      </p:pic>
      <p:sp>
        <p:nvSpPr>
          <p:cNvPr id="4" name="TextBox 3"/>
          <p:cNvSpPr txBox="1"/>
          <p:nvPr/>
        </p:nvSpPr>
        <p:spPr>
          <a:xfrm>
            <a:off x="1922716" y="321225"/>
            <a:ext cx="4354285" cy="584775"/>
          </a:xfrm>
          <a:prstGeom prst="rect">
            <a:avLst/>
          </a:prstGeom>
          <a:noFill/>
        </p:spPr>
        <p:txBody>
          <a:bodyPr wrap="square" rtlCol="0">
            <a:spAutoFit/>
          </a:bodyPr>
          <a:lstStyle/>
          <a:p>
            <a:pPr algn="r" rtl="1"/>
            <a:r>
              <a:rPr lang="fa-IR" sz="1600" dirty="0">
                <a:cs typeface="B Homa" panose="00000400000000000000" pitchFamily="2" charset="-78"/>
              </a:rPr>
              <a:t>مقایسه مجموع آثار </a:t>
            </a:r>
            <a:r>
              <a:rPr lang="fa-IR" sz="1600" dirty="0" smtClean="0">
                <a:cs typeface="B Homa" panose="00000400000000000000" pitchFamily="2" charset="-78"/>
              </a:rPr>
              <a:t>مثبت و </a:t>
            </a:r>
            <a:r>
              <a:rPr lang="fa-IR" sz="1600" dirty="0">
                <a:cs typeface="B Homa" panose="00000400000000000000" pitchFamily="2" charset="-78"/>
              </a:rPr>
              <a:t>منفی </a:t>
            </a:r>
            <a:r>
              <a:rPr lang="fa-IR" sz="1600" dirty="0" smtClean="0">
                <a:cs typeface="B Homa" panose="00000400000000000000" pitchFamily="2" charset="-78"/>
              </a:rPr>
              <a:t>پروژه از </a:t>
            </a:r>
            <a:r>
              <a:rPr lang="fa-IR" sz="1600" dirty="0">
                <a:cs typeface="B Homa" panose="00000400000000000000" pitchFamily="2" charset="-78"/>
              </a:rPr>
              <a:t>دیدگاههاي مختلف</a:t>
            </a:r>
            <a:endParaRPr lang="en-US" sz="1600" dirty="0">
              <a:cs typeface="B Homa" panose="00000400000000000000" pitchFamily="2" charset="-78"/>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88306" y="235838"/>
            <a:ext cx="1124622" cy="1302309"/>
          </a:xfrm>
          <a:prstGeom prst="rect">
            <a:avLst/>
          </a:prstGeom>
        </p:spPr>
      </p:pic>
    </p:spTree>
    <p:extLst>
      <p:ext uri="{BB962C8B-B14F-4D97-AF65-F5344CB8AC3E}">
        <p14:creationId xmlns:p14="http://schemas.microsoft.com/office/powerpoint/2010/main" val="5438087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758350"/>
            <a:ext cx="9186067" cy="5435657"/>
          </a:xfrm>
        </p:spPr>
      </p:pic>
    </p:spTree>
    <p:extLst>
      <p:ext uri="{BB962C8B-B14F-4D97-AF65-F5344CB8AC3E}">
        <p14:creationId xmlns:p14="http://schemas.microsoft.com/office/powerpoint/2010/main" val="15743949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060" y="994053"/>
            <a:ext cx="9176059" cy="5014861"/>
          </a:xfrm>
        </p:spPr>
      </p:pic>
    </p:spTree>
    <p:extLst>
      <p:ext uri="{BB962C8B-B14F-4D97-AF65-F5344CB8AC3E}">
        <p14:creationId xmlns:p14="http://schemas.microsoft.com/office/powerpoint/2010/main" val="21604497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1257" y="235838"/>
            <a:ext cx="7027049" cy="6326328"/>
          </a:xfrm>
        </p:spPr>
        <p:txBody>
          <a:bodyPr>
            <a:normAutofit fontScale="85000" lnSpcReduction="10000"/>
          </a:bodyPr>
          <a:lstStyle/>
          <a:p>
            <a:pPr marL="0" indent="0" algn="r" rtl="1">
              <a:buNone/>
            </a:pPr>
            <a:r>
              <a:rPr lang="fa-IR" sz="3000" dirty="0" smtClean="0">
                <a:cs typeface="B Homa" panose="00000400000000000000" pitchFamily="2" charset="-78"/>
              </a:rPr>
              <a:t>توصیه‌ها پس از اجرای شهرک صنعتی</a:t>
            </a:r>
          </a:p>
          <a:p>
            <a:pPr marL="0" indent="0" algn="r" rtl="1">
              <a:buNone/>
            </a:pPr>
            <a:r>
              <a:rPr lang="fa-IR" sz="2400" dirty="0" smtClean="0">
                <a:cs typeface="B Homa" panose="00000400000000000000" pitchFamily="2" charset="-78"/>
              </a:rPr>
              <a:t>الف-  مراقبت و پایش کیفی </a:t>
            </a:r>
            <a:r>
              <a:rPr lang="fa-IR" sz="2400" dirty="0">
                <a:cs typeface="B Homa" panose="00000400000000000000" pitchFamily="2" charset="-78"/>
              </a:rPr>
              <a:t>منابع آبهاي سطحی </a:t>
            </a:r>
            <a:r>
              <a:rPr lang="fa-IR" sz="2400" dirty="0" smtClean="0">
                <a:cs typeface="B Homa" panose="00000400000000000000" pitchFamily="2" charset="-78"/>
              </a:rPr>
              <a:t>در ایستگاههاي </a:t>
            </a:r>
            <a:r>
              <a:rPr lang="fa-IR" sz="2400" dirty="0">
                <a:cs typeface="B Homa" panose="00000400000000000000" pitchFamily="2" charset="-78"/>
              </a:rPr>
              <a:t>اعلام شده.</a:t>
            </a:r>
          </a:p>
          <a:p>
            <a:pPr marL="0" indent="0" algn="r" rtl="1">
              <a:buNone/>
            </a:pPr>
            <a:r>
              <a:rPr lang="fa-IR" sz="2400" dirty="0" smtClean="0">
                <a:cs typeface="B Homa" panose="00000400000000000000" pitchFamily="2" charset="-78"/>
              </a:rPr>
              <a:t>ب-  مراقبت و پایش کیفی </a:t>
            </a:r>
            <a:r>
              <a:rPr lang="fa-IR" sz="2400" dirty="0">
                <a:cs typeface="B Homa" panose="00000400000000000000" pitchFamily="2" charset="-78"/>
              </a:rPr>
              <a:t>منابع آبهاي زیرزمینی </a:t>
            </a:r>
            <a:r>
              <a:rPr lang="fa-IR" sz="2400" dirty="0" smtClean="0">
                <a:cs typeface="B Homa" panose="00000400000000000000" pitchFamily="2" charset="-78"/>
              </a:rPr>
              <a:t>در ایستگاههاي مشخص شده</a:t>
            </a:r>
            <a:r>
              <a:rPr lang="fa-IR" sz="2400" dirty="0">
                <a:cs typeface="B Homa" panose="00000400000000000000" pitchFamily="2" charset="-78"/>
              </a:rPr>
              <a:t>.</a:t>
            </a:r>
          </a:p>
          <a:p>
            <a:pPr marL="0" indent="0" algn="r" rtl="1">
              <a:buNone/>
            </a:pPr>
            <a:r>
              <a:rPr lang="fa-IR" sz="2400" dirty="0" smtClean="0">
                <a:cs typeface="B Homa" panose="00000400000000000000" pitchFamily="2" charset="-78"/>
              </a:rPr>
              <a:t>پ- پایش آلودگی </a:t>
            </a:r>
            <a:r>
              <a:rPr lang="fa-IR" sz="2400" dirty="0">
                <a:cs typeface="B Homa" panose="00000400000000000000" pitchFamily="2" charset="-78"/>
              </a:rPr>
              <a:t>صوتی در </a:t>
            </a:r>
            <a:r>
              <a:rPr lang="fa-IR" sz="2400" dirty="0" smtClean="0">
                <a:cs typeface="B Homa" panose="00000400000000000000" pitchFamily="2" charset="-78"/>
              </a:rPr>
              <a:t>محدوده هاي </a:t>
            </a:r>
            <a:r>
              <a:rPr lang="fa-IR" sz="2400" dirty="0">
                <a:cs typeface="B Homa" panose="00000400000000000000" pitchFamily="2" charset="-78"/>
              </a:rPr>
              <a:t>توصیه شده.</a:t>
            </a:r>
          </a:p>
          <a:p>
            <a:pPr marL="0" indent="0" algn="r" rtl="1">
              <a:buNone/>
            </a:pPr>
            <a:r>
              <a:rPr lang="fa-IR" sz="2400" dirty="0" smtClean="0">
                <a:cs typeface="B Homa" panose="00000400000000000000" pitchFamily="2" charset="-78"/>
              </a:rPr>
              <a:t>ت-  پایش آلودگی خاك و </a:t>
            </a:r>
            <a:r>
              <a:rPr lang="fa-IR" sz="2400" dirty="0">
                <a:cs typeface="B Homa" panose="00000400000000000000" pitchFamily="2" charset="-78"/>
              </a:rPr>
              <a:t>مقایسه آن با وضعیت </a:t>
            </a:r>
            <a:r>
              <a:rPr lang="fa-IR" sz="2400" dirty="0" smtClean="0">
                <a:cs typeface="B Homa" panose="00000400000000000000" pitchFamily="2" charset="-78"/>
              </a:rPr>
              <a:t>خاك قبل </a:t>
            </a:r>
            <a:r>
              <a:rPr lang="fa-IR" sz="2400" dirty="0">
                <a:cs typeface="B Homa" panose="00000400000000000000" pitchFamily="2" charset="-78"/>
              </a:rPr>
              <a:t>از اجراي پروژه.</a:t>
            </a:r>
          </a:p>
          <a:p>
            <a:pPr marL="0" indent="0" algn="r" rtl="1">
              <a:buNone/>
            </a:pPr>
            <a:r>
              <a:rPr lang="fa-IR" sz="2400" dirty="0" smtClean="0">
                <a:cs typeface="B Homa" panose="00000400000000000000" pitchFamily="2" charset="-78"/>
              </a:rPr>
              <a:t>ث-  </a:t>
            </a:r>
            <a:r>
              <a:rPr lang="fa-IR" sz="2400" dirty="0">
                <a:cs typeface="B Homa" panose="00000400000000000000" pitchFamily="2" charset="-78"/>
              </a:rPr>
              <a:t>اجراي </a:t>
            </a:r>
            <a:r>
              <a:rPr lang="fa-IR" sz="2400" dirty="0" smtClean="0">
                <a:cs typeface="B Homa" panose="00000400000000000000" pitchFamily="2" charset="-78"/>
              </a:rPr>
              <a:t>برنامه‌هاي </a:t>
            </a:r>
            <a:r>
              <a:rPr lang="fa-IR" sz="2400" dirty="0">
                <a:cs typeface="B Homa" panose="00000400000000000000" pitchFamily="2" charset="-78"/>
              </a:rPr>
              <a:t>آموزشی تخصصی، </a:t>
            </a:r>
            <a:r>
              <a:rPr lang="fa-IR" sz="2400" dirty="0" smtClean="0">
                <a:cs typeface="B Homa" panose="00000400000000000000" pitchFamily="2" charset="-78"/>
              </a:rPr>
              <a:t>نیمه تخصصی و </a:t>
            </a:r>
            <a:r>
              <a:rPr lang="fa-IR" sz="2400" dirty="0">
                <a:cs typeface="B Homa" panose="00000400000000000000" pitchFamily="2" charset="-78"/>
              </a:rPr>
              <a:t>عمومی.</a:t>
            </a:r>
          </a:p>
          <a:p>
            <a:pPr marL="0" indent="0" algn="r" rtl="1">
              <a:buNone/>
            </a:pPr>
            <a:r>
              <a:rPr lang="fa-IR" sz="2400" dirty="0" smtClean="0">
                <a:cs typeface="B Homa" panose="00000400000000000000" pitchFamily="2" charset="-78"/>
              </a:rPr>
              <a:t>چ-  </a:t>
            </a:r>
            <a:r>
              <a:rPr lang="fa-IR" sz="2400" dirty="0">
                <a:cs typeface="B Homa" panose="00000400000000000000" pitchFamily="2" charset="-78"/>
              </a:rPr>
              <a:t>تدوین برنامه جامع </a:t>
            </a:r>
            <a:r>
              <a:rPr lang="fa-IR" sz="2400" dirty="0" smtClean="0">
                <a:cs typeface="B Homa" panose="00000400000000000000" pitchFamily="2" charset="-78"/>
              </a:rPr>
              <a:t>مدیریت مواد </a:t>
            </a:r>
            <a:r>
              <a:rPr lang="fa-IR" sz="2400" dirty="0">
                <a:cs typeface="B Homa" panose="00000400000000000000" pitchFamily="2" charset="-78"/>
              </a:rPr>
              <a:t>زائد جامد </a:t>
            </a:r>
            <a:r>
              <a:rPr lang="fa-IR" sz="2400" dirty="0" smtClean="0">
                <a:cs typeface="B Homa" panose="00000400000000000000" pitchFamily="2" charset="-78"/>
              </a:rPr>
              <a:t>در محدوده </a:t>
            </a:r>
            <a:r>
              <a:rPr lang="fa-IR" sz="2400" dirty="0">
                <a:cs typeface="B Homa" panose="00000400000000000000" pitchFamily="2" charset="-78"/>
              </a:rPr>
              <a:t>شهرك</a:t>
            </a:r>
          </a:p>
          <a:p>
            <a:pPr marL="0" indent="0" algn="r" rtl="1">
              <a:buNone/>
            </a:pPr>
            <a:r>
              <a:rPr lang="fa-IR" sz="2400" dirty="0" smtClean="0">
                <a:cs typeface="B Homa" panose="00000400000000000000" pitchFamily="2" charset="-78"/>
              </a:rPr>
              <a:t>ج-  </a:t>
            </a:r>
            <a:r>
              <a:rPr lang="fa-IR" sz="2400" dirty="0">
                <a:cs typeface="B Homa" panose="00000400000000000000" pitchFamily="2" charset="-78"/>
              </a:rPr>
              <a:t>نظارت بر ایجاد، نحوه کارکرد، سیستم </a:t>
            </a:r>
            <a:r>
              <a:rPr lang="fa-IR" sz="2400" dirty="0" smtClean="0">
                <a:cs typeface="B Homa" panose="00000400000000000000" pitchFamily="2" charset="-78"/>
              </a:rPr>
              <a:t>پیش تصفیه واحدهاي </a:t>
            </a:r>
            <a:r>
              <a:rPr lang="fa-IR" sz="2400" dirty="0">
                <a:cs typeface="B Homa" panose="00000400000000000000" pitchFamily="2" charset="-78"/>
              </a:rPr>
              <a:t>صنعتی و تأسیسات تصفیه خانه </a:t>
            </a:r>
            <a:r>
              <a:rPr lang="fa-IR" sz="2400" dirty="0" smtClean="0">
                <a:cs typeface="B Homa" panose="00000400000000000000" pitchFamily="2" charset="-78"/>
              </a:rPr>
              <a:t>مرکزي فاضلاب شهرك صنعتی</a:t>
            </a:r>
            <a:r>
              <a:rPr lang="fa-IR" sz="2400" dirty="0">
                <a:cs typeface="B Homa" panose="00000400000000000000" pitchFamily="2" charset="-78"/>
              </a:rPr>
              <a:t>.</a:t>
            </a:r>
          </a:p>
          <a:p>
            <a:pPr marL="0" indent="0" algn="r" rtl="1">
              <a:buNone/>
            </a:pPr>
            <a:r>
              <a:rPr lang="fa-IR" sz="2400" dirty="0" smtClean="0">
                <a:cs typeface="B Homa" panose="00000400000000000000" pitchFamily="2" charset="-78"/>
              </a:rPr>
              <a:t>ح-  حفاظت از آب بندان‌هاي </a:t>
            </a:r>
            <a:r>
              <a:rPr lang="fa-IR" sz="2400" dirty="0">
                <a:cs typeface="B Homa" panose="00000400000000000000" pitchFamily="2" charset="-78"/>
              </a:rPr>
              <a:t>موجود در محدوده </a:t>
            </a:r>
            <a:r>
              <a:rPr lang="fa-IR" sz="2400" dirty="0" smtClean="0">
                <a:cs typeface="B Homa" panose="00000400000000000000" pitchFamily="2" charset="-78"/>
              </a:rPr>
              <a:t>بلافصل پروژه</a:t>
            </a:r>
            <a:endParaRPr lang="fa-IR" sz="2400" dirty="0">
              <a:cs typeface="B Homa" panose="00000400000000000000" pitchFamily="2" charset="-78"/>
            </a:endParaRPr>
          </a:p>
          <a:p>
            <a:pPr marL="0" indent="0" algn="r" rtl="1">
              <a:buNone/>
            </a:pPr>
            <a:r>
              <a:rPr lang="fa-IR" sz="2400" dirty="0" smtClean="0">
                <a:cs typeface="B Homa" panose="00000400000000000000" pitchFamily="2" charset="-78"/>
              </a:rPr>
              <a:t>خ-  مدیریت بر </a:t>
            </a:r>
            <a:r>
              <a:rPr lang="fa-IR" sz="2400" dirty="0">
                <a:cs typeface="B Homa" panose="00000400000000000000" pitchFamily="2" charset="-78"/>
              </a:rPr>
              <a:t>اجراي دقیق فضاهاي </a:t>
            </a:r>
            <a:r>
              <a:rPr lang="fa-IR" sz="2400" dirty="0" smtClean="0">
                <a:cs typeface="B Homa" panose="00000400000000000000" pitchFamily="2" charset="-78"/>
              </a:rPr>
              <a:t>اختصاص یافته به فضاي </a:t>
            </a:r>
            <a:r>
              <a:rPr lang="fa-IR" sz="2400" dirty="0">
                <a:cs typeface="B Homa" panose="00000400000000000000" pitchFamily="2" charset="-78"/>
              </a:rPr>
              <a:t>سبز در محدوده واحدهاي تولیدي و </a:t>
            </a:r>
            <a:r>
              <a:rPr lang="fa-IR" sz="2400" dirty="0" smtClean="0">
                <a:cs typeface="B Homa" panose="00000400000000000000" pitchFamily="2" charset="-78"/>
              </a:rPr>
              <a:t>نگهداري فضاهاي </a:t>
            </a:r>
            <a:r>
              <a:rPr lang="fa-IR" sz="2400" dirty="0">
                <a:cs typeface="B Homa" panose="00000400000000000000" pitchFamily="2" charset="-78"/>
              </a:rPr>
              <a:t>سبز عمومی و </a:t>
            </a:r>
            <a:r>
              <a:rPr lang="fa-IR" sz="2400" dirty="0" smtClean="0">
                <a:cs typeface="B Homa" panose="00000400000000000000" pitchFamily="2" charset="-78"/>
              </a:rPr>
              <a:t>بهینه سازي </a:t>
            </a:r>
            <a:r>
              <a:rPr lang="fa-IR" sz="2400" dirty="0">
                <a:cs typeface="B Homa" panose="00000400000000000000" pitchFamily="2" charset="-78"/>
              </a:rPr>
              <a:t>محیط</a:t>
            </a:r>
          </a:p>
          <a:p>
            <a:pPr marL="0" indent="0" algn="r" rtl="1">
              <a:buNone/>
            </a:pPr>
            <a:r>
              <a:rPr lang="fa-IR" sz="2400" dirty="0" smtClean="0">
                <a:cs typeface="B Homa" panose="00000400000000000000" pitchFamily="2" charset="-78"/>
              </a:rPr>
              <a:t>د-  </a:t>
            </a:r>
            <a:r>
              <a:rPr lang="fa-IR" sz="2400" dirty="0">
                <a:cs typeface="B Homa" panose="00000400000000000000" pitchFamily="2" charset="-78"/>
              </a:rPr>
              <a:t>برقراري ارتباط با اداره کل </a:t>
            </a:r>
            <a:r>
              <a:rPr lang="fa-IR" sz="2400" dirty="0" smtClean="0">
                <a:cs typeface="B Homa" panose="00000400000000000000" pitchFamily="2" charset="-78"/>
              </a:rPr>
              <a:t>حفاظت محیط زیست زیست محیطی </a:t>
            </a:r>
            <a:r>
              <a:rPr lang="fa-IR" sz="2400" dirty="0">
                <a:cs typeface="B Homa" panose="00000400000000000000" pitchFamily="2" charset="-78"/>
              </a:rPr>
              <a:t>به </a:t>
            </a:r>
            <a:r>
              <a:rPr lang="fa-IR" sz="2400" dirty="0" smtClean="0">
                <a:cs typeface="B Homa" panose="00000400000000000000" pitchFamily="2" charset="-78"/>
              </a:rPr>
              <a:t>(</a:t>
            </a:r>
            <a:r>
              <a:rPr lang="en-US" sz="2400" dirty="0" smtClean="0">
                <a:cs typeface="B Homa" panose="00000400000000000000" pitchFamily="2" charset="-78"/>
              </a:rPr>
              <a:t>NGO</a:t>
            </a:r>
            <a:r>
              <a:rPr lang="fa-IR" sz="2400" dirty="0" smtClean="0">
                <a:cs typeface="B Homa" panose="00000400000000000000" pitchFamily="2" charset="-78"/>
              </a:rPr>
              <a:t>)</a:t>
            </a:r>
            <a:r>
              <a:rPr lang="en-US" sz="2400" dirty="0" smtClean="0">
                <a:cs typeface="B Homa" panose="00000400000000000000" pitchFamily="2" charset="-78"/>
              </a:rPr>
              <a:t> </a:t>
            </a:r>
            <a:r>
              <a:rPr lang="fa-IR" sz="2400" dirty="0">
                <a:cs typeface="B Homa" panose="00000400000000000000" pitchFamily="2" charset="-78"/>
              </a:rPr>
              <a:t>استان و سازمانهاي </a:t>
            </a:r>
            <a:r>
              <a:rPr lang="fa-IR" sz="2400" dirty="0" smtClean="0">
                <a:cs typeface="B Homa" panose="00000400000000000000" pitchFamily="2" charset="-78"/>
              </a:rPr>
              <a:t>غیردولتی منظور </a:t>
            </a:r>
            <a:r>
              <a:rPr lang="fa-IR" sz="2400" dirty="0">
                <a:cs typeface="B Homa" panose="00000400000000000000" pitchFamily="2" charset="-78"/>
              </a:rPr>
              <a:t>تبادل اطلاعات و استفاده از نظرات و </a:t>
            </a:r>
            <a:r>
              <a:rPr lang="fa-IR" sz="2400" dirty="0" smtClean="0">
                <a:cs typeface="B Homa" panose="00000400000000000000" pitchFamily="2" charset="-78"/>
              </a:rPr>
              <a:t>رهنمودهاي تخصصی </a:t>
            </a:r>
            <a:r>
              <a:rPr lang="fa-IR" sz="2400" dirty="0">
                <a:cs typeface="B Homa" panose="00000400000000000000" pitchFamily="2" charset="-78"/>
              </a:rPr>
              <a:t>آنها.</a:t>
            </a:r>
            <a:endParaRPr lang="fa-IR" sz="2400" dirty="0" smtClean="0">
              <a:cs typeface="B Homa"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88306" y="235838"/>
            <a:ext cx="1124622" cy="1302309"/>
          </a:xfrm>
          <a:prstGeom prst="rect">
            <a:avLst/>
          </a:prstGeom>
        </p:spPr>
      </p:pic>
    </p:spTree>
    <p:extLst>
      <p:ext uri="{BB962C8B-B14F-4D97-AF65-F5344CB8AC3E}">
        <p14:creationId xmlns:p14="http://schemas.microsoft.com/office/powerpoint/2010/main" val="9835070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326328"/>
          </a:xfrm>
        </p:spPr>
        <p:txBody>
          <a:bodyPr>
            <a:normAutofit/>
          </a:bodyPr>
          <a:lstStyle/>
          <a:p>
            <a:pPr marL="0" indent="0" algn="r" rtl="1">
              <a:buNone/>
            </a:pPr>
            <a:r>
              <a:rPr lang="fa-IR" sz="2800" dirty="0" smtClean="0">
                <a:cs typeface="B Homa" panose="00000400000000000000" pitchFamily="2" charset="-78"/>
              </a:rPr>
              <a:t>منابع:</a:t>
            </a:r>
          </a:p>
          <a:p>
            <a:pPr algn="r" rtl="1">
              <a:buFontTx/>
              <a:buChar char="-"/>
            </a:pPr>
            <a:r>
              <a:rPr lang="fa-IR" sz="2400" dirty="0" smtClean="0">
                <a:cs typeface="B Homa" panose="00000400000000000000" pitchFamily="2" charset="-78"/>
              </a:rPr>
              <a:t>فتایی، </a:t>
            </a:r>
            <a:r>
              <a:rPr lang="fa-IR" sz="2400" dirty="0">
                <a:cs typeface="B Homa" panose="00000400000000000000" pitchFamily="2" charset="-78"/>
              </a:rPr>
              <a:t>ابرهیم و شیخ </a:t>
            </a:r>
            <a:r>
              <a:rPr lang="fa-IR" sz="2400" dirty="0" smtClean="0">
                <a:cs typeface="B Homa" panose="00000400000000000000" pitchFamily="2" charset="-78"/>
              </a:rPr>
              <a:t>جباری، حسین. 1384. مطالعه </a:t>
            </a:r>
            <a:r>
              <a:rPr lang="fa-IR" sz="2400" dirty="0">
                <a:cs typeface="B Homa" panose="00000400000000000000" pitchFamily="2" charset="-78"/>
              </a:rPr>
              <a:t>ارزیابی اثرات زیست محیطی شهرك </a:t>
            </a:r>
            <a:r>
              <a:rPr lang="fa-IR" sz="2400" dirty="0" smtClean="0">
                <a:cs typeface="B Homa" panose="00000400000000000000" pitchFamily="2" charset="-78"/>
              </a:rPr>
              <a:t>صنعتی2 اردبیل </a:t>
            </a:r>
            <a:r>
              <a:rPr lang="fa-IR" sz="2400" dirty="0">
                <a:cs typeface="B Homa" panose="00000400000000000000" pitchFamily="2" charset="-78"/>
              </a:rPr>
              <a:t>، علوم محیطی 7 </a:t>
            </a:r>
            <a:endParaRPr lang="fa-IR" sz="2400" dirty="0" smtClean="0">
              <a:cs typeface="B Homa" panose="00000400000000000000" pitchFamily="2" charset="-78"/>
            </a:endParaRPr>
          </a:p>
          <a:p>
            <a:pPr algn="r" rtl="1">
              <a:buFontTx/>
              <a:buChar char="-"/>
            </a:pPr>
            <a:r>
              <a:rPr lang="fa-IR" sz="2400" dirty="0" smtClean="0">
                <a:cs typeface="B Homa" panose="00000400000000000000" pitchFamily="2" charset="-78"/>
              </a:rPr>
              <a:t>- خالقی </a:t>
            </a:r>
            <a:r>
              <a:rPr lang="fa-IR" sz="2400" dirty="0">
                <a:cs typeface="B Homa" panose="00000400000000000000" pitchFamily="2" charset="-78"/>
              </a:rPr>
              <a:t>، آنیتا و مهدی، </a:t>
            </a:r>
            <a:r>
              <a:rPr lang="fa-IR" sz="2400" dirty="0" smtClean="0">
                <a:cs typeface="B Homa" panose="00000400000000000000" pitchFamily="2" charset="-78"/>
              </a:rPr>
              <a:t>عاطفه. 1393. بررسی </a:t>
            </a:r>
            <a:r>
              <a:rPr lang="fa-IR" sz="2400" dirty="0">
                <a:cs typeface="B Homa" panose="00000400000000000000" pitchFamily="2" charset="-78"/>
              </a:rPr>
              <a:t>انواع روشهای متداول ارزیابی اثرات زیست محیطی </a:t>
            </a:r>
            <a:r>
              <a:rPr lang="fa-IR" sz="2400" dirty="0" smtClean="0">
                <a:cs typeface="B Homa" panose="00000400000000000000" pitchFamily="2" charset="-78"/>
              </a:rPr>
              <a:t>و بررسی </a:t>
            </a:r>
            <a:r>
              <a:rPr lang="fa-IR" sz="2400" dirty="0">
                <a:cs typeface="B Homa" panose="00000400000000000000" pitchFamily="2" charset="-78"/>
              </a:rPr>
              <a:t>کاربردی روش های </a:t>
            </a:r>
            <a:r>
              <a:rPr lang="fa-IR" sz="2400" dirty="0" smtClean="0">
                <a:cs typeface="B Homa" panose="00000400000000000000" pitchFamily="2" charset="-78"/>
              </a:rPr>
              <a:t>مختلف بنا </a:t>
            </a:r>
            <a:r>
              <a:rPr lang="fa-IR" sz="2400" dirty="0">
                <a:cs typeface="B Homa" panose="00000400000000000000" pitchFamily="2" charset="-78"/>
              </a:rPr>
              <a:t>به ماهیت </a:t>
            </a:r>
            <a:r>
              <a:rPr lang="fa-IR" sz="2400" dirty="0" smtClean="0">
                <a:cs typeface="B Homa" panose="00000400000000000000" pitchFamily="2" charset="-78"/>
              </a:rPr>
              <a:t>پروژه، </a:t>
            </a:r>
            <a:r>
              <a:rPr lang="fa-IR" sz="2400" dirty="0">
                <a:cs typeface="B Homa" panose="00000400000000000000" pitchFamily="2" charset="-78"/>
              </a:rPr>
              <a:t>دومین کنفرانس برنامه ریزی </a:t>
            </a:r>
            <a:r>
              <a:rPr lang="fa-IR" sz="2400" dirty="0" smtClean="0">
                <a:cs typeface="B Homa" panose="00000400000000000000" pitchFamily="2" charset="-78"/>
              </a:rPr>
              <a:t>و مدیریت </a:t>
            </a:r>
            <a:r>
              <a:rPr lang="fa-IR" sz="2400" dirty="0">
                <a:cs typeface="B Homa" panose="00000400000000000000" pitchFamily="2" charset="-78"/>
              </a:rPr>
              <a:t>محیط </a:t>
            </a:r>
            <a:r>
              <a:rPr lang="fa-IR" sz="2400" dirty="0" smtClean="0">
                <a:cs typeface="B Homa" panose="00000400000000000000" pitchFamily="2" charset="-78"/>
              </a:rPr>
              <a:t>زیست </a:t>
            </a:r>
          </a:p>
          <a:p>
            <a:pPr marL="0" indent="0" algn="r" rtl="1">
              <a:buNone/>
            </a:pPr>
            <a:r>
              <a:rPr lang="fa-IR" sz="2400" dirty="0" smtClean="0">
                <a:cs typeface="B Homa" panose="00000400000000000000" pitchFamily="2" charset="-78"/>
              </a:rPr>
              <a:t>- مرکز مطالعات و برنامه ریزی شهر تهران. 1392. ارزیابی پیامدهای زیست محیطی پروژه‌های زیرساخت شهری. گزارش 184</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0989" y="4023705"/>
            <a:ext cx="2128764" cy="2538461"/>
          </a:xfrm>
          <a:prstGeom prst="rect">
            <a:avLst/>
          </a:prstGeom>
        </p:spPr>
      </p:pic>
    </p:spTree>
    <p:extLst>
      <p:ext uri="{BB962C8B-B14F-4D97-AF65-F5344CB8AC3E}">
        <p14:creationId xmlns:p14="http://schemas.microsoft.com/office/powerpoint/2010/main" val="14147383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326328"/>
          </a:xfrm>
        </p:spPr>
        <p:txBody>
          <a:bodyPr>
            <a:normAutofit/>
          </a:bodyPr>
          <a:lstStyle/>
          <a:p>
            <a:pPr marL="0" indent="0" algn="r" rtl="1">
              <a:buNone/>
            </a:pPr>
            <a:r>
              <a:rPr lang="fa-IR" sz="2800" dirty="0" smtClean="0">
                <a:cs typeface="B Homa" panose="00000400000000000000" pitchFamily="2" charset="-78"/>
              </a:rPr>
              <a:t>تاریخچه</a:t>
            </a:r>
            <a:r>
              <a:rPr lang="en-US" sz="2800" dirty="0" smtClean="0">
                <a:latin typeface="19th Century Renegade" panose="02000500000000000000" pitchFamily="2" charset="0"/>
                <a:cs typeface="B Homa" panose="00000400000000000000" pitchFamily="2" charset="-78"/>
              </a:rPr>
              <a:t>EIA</a:t>
            </a:r>
            <a:endParaRPr lang="fa-IR" sz="2800" dirty="0" smtClean="0">
              <a:cs typeface="B Homa" panose="00000400000000000000" pitchFamily="2" charset="-78"/>
            </a:endParaRPr>
          </a:p>
          <a:p>
            <a:pPr algn="just" rtl="1"/>
            <a:r>
              <a:rPr lang="fa-IR" sz="2400" dirty="0" smtClean="0">
                <a:latin typeface="19th Century Renegade" panose="02000500000000000000" pitchFamily="2" charset="0"/>
                <a:cs typeface="B Homa" panose="00000400000000000000" pitchFamily="2" charset="-78"/>
              </a:rPr>
              <a:t>ارزیابی‌های </a:t>
            </a:r>
            <a:r>
              <a:rPr lang="fa-IR" sz="2400" dirty="0">
                <a:latin typeface="19th Century Renegade" panose="02000500000000000000" pitchFamily="2" charset="0"/>
                <a:cs typeface="B Homa" panose="00000400000000000000" pitchFamily="2" charset="-78"/>
              </a:rPr>
              <a:t>تأثیرات زیست محیطی به عنوان بخشی از افزایش آگاهی از محیط زیست در </a:t>
            </a:r>
            <a:r>
              <a:rPr lang="fa-IR" sz="2400" dirty="0">
                <a:solidFill>
                  <a:srgbClr val="FF0000"/>
                </a:solidFill>
                <a:latin typeface="19th Century Renegade" panose="02000500000000000000" pitchFamily="2" charset="0"/>
                <a:cs typeface="B Homa" panose="00000400000000000000" pitchFamily="2" charset="-78"/>
              </a:rPr>
              <a:t>دهه ۱۹۶۰ </a:t>
            </a:r>
            <a:r>
              <a:rPr lang="fa-IR" sz="2400" dirty="0">
                <a:latin typeface="19th Century Renegade" panose="02000500000000000000" pitchFamily="2" charset="0"/>
                <a:cs typeface="B Homa" panose="00000400000000000000" pitchFamily="2" charset="-78"/>
              </a:rPr>
              <a:t>آغاز شد. </a:t>
            </a:r>
            <a:r>
              <a:rPr lang="en-US" sz="2400" dirty="0" smtClean="0">
                <a:latin typeface="19th Century Renegade" panose="02000500000000000000" pitchFamily="2" charset="0"/>
                <a:cs typeface="B Homa" panose="00000400000000000000" pitchFamily="2" charset="-78"/>
              </a:rPr>
              <a:t>EIA </a:t>
            </a:r>
            <a:r>
              <a:rPr lang="fa-IR" sz="2400" dirty="0" smtClean="0">
                <a:latin typeface="19th Century Renegade" panose="02000500000000000000" pitchFamily="2" charset="0"/>
                <a:cs typeface="B Homa" panose="00000400000000000000" pitchFamily="2" charset="-78"/>
              </a:rPr>
              <a:t> فعالیتی </a:t>
            </a:r>
            <a:r>
              <a:rPr lang="fa-IR" sz="2400" dirty="0">
                <a:latin typeface="19th Century Renegade" panose="02000500000000000000" pitchFamily="2" charset="0"/>
                <a:cs typeface="B Homa" panose="00000400000000000000" pitchFamily="2" charset="-78"/>
              </a:rPr>
              <a:t>است جهت یافتن تأثیراتی که قبل از توسعه بایستی حاصل شود . </a:t>
            </a:r>
          </a:p>
          <a:p>
            <a:pPr algn="just" rtl="1"/>
            <a:r>
              <a:rPr lang="fa-IR" sz="2400" dirty="0">
                <a:latin typeface="19th Century Renegade" panose="02000500000000000000" pitchFamily="2" charset="0"/>
                <a:cs typeface="B Homa" panose="00000400000000000000" pitchFamily="2" charset="-78"/>
              </a:rPr>
              <a:t>در این سالها, دولت ایالت متحده آمریکا, ارزیابی را به عنوان مجوز اجرای پروژه های عمرانی پذیرفت و سازمانها و موسسات موظف گردیدند که </a:t>
            </a:r>
            <a:r>
              <a:rPr lang="fa-IR" sz="2400" dirty="0">
                <a:solidFill>
                  <a:srgbClr val="FF0000"/>
                </a:solidFill>
                <a:latin typeface="19th Century Renegade" panose="02000500000000000000" pitchFamily="2" charset="0"/>
                <a:cs typeface="B Homa" panose="00000400000000000000" pitchFamily="2" charset="-78"/>
              </a:rPr>
              <a:t>قبل از اجرای هر پروژه </a:t>
            </a:r>
            <a:r>
              <a:rPr lang="fa-IR" sz="2400" dirty="0">
                <a:latin typeface="19th Century Renegade" panose="02000500000000000000" pitchFamily="2" charset="0"/>
                <a:cs typeface="B Homa" panose="00000400000000000000" pitchFamily="2" charset="-78"/>
              </a:rPr>
              <a:t>اثرات زیست محیطی آن را مورد بررسی قرار دهند. بر این اساس چنانچه پروژه ای دارای احتمال پدید آوردن اثرات سوء بر محیط زیست باشد ناگزیر به تهیه گزارش اثرات زیست محیطی می باشد.</a:t>
            </a:r>
          </a:p>
          <a:p>
            <a:pPr algn="r" rtl="1"/>
            <a:endParaRPr lang="fa-IR" sz="2400" dirty="0">
              <a:latin typeface="19th Century Renegade" panose="02000500000000000000" pitchFamily="2" charset="0"/>
              <a:cs typeface="B Homa" panose="00000400000000000000" pitchFamily="2" charset="-78"/>
            </a:endParaRPr>
          </a:p>
        </p:txBody>
      </p:sp>
      <p:pic>
        <p:nvPicPr>
          <p:cNvPr id="2" name="Picture 1"/>
          <p:cNvPicPr>
            <a:picLocks noChangeAspect="1"/>
          </p:cNvPicPr>
          <p:nvPr/>
        </p:nvPicPr>
        <p:blipFill>
          <a:blip r:embed="rId2"/>
          <a:stretch>
            <a:fillRect/>
          </a:stretch>
        </p:blipFill>
        <p:spPr>
          <a:xfrm>
            <a:off x="504233" y="4598894"/>
            <a:ext cx="3429052" cy="2063611"/>
          </a:xfrm>
          <a:prstGeom prst="rect">
            <a:avLst/>
          </a:prstGeom>
        </p:spPr>
      </p:pic>
      <p:pic>
        <p:nvPicPr>
          <p:cNvPr id="4" name="Picture 3"/>
          <p:cNvPicPr>
            <a:picLocks noChangeAspect="1"/>
          </p:cNvPicPr>
          <p:nvPr/>
        </p:nvPicPr>
        <p:blipFill>
          <a:blip r:embed="rId3"/>
          <a:stretch>
            <a:fillRect/>
          </a:stretch>
        </p:blipFill>
        <p:spPr>
          <a:xfrm>
            <a:off x="4155142" y="4598895"/>
            <a:ext cx="3284435" cy="205861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29395" y="5361178"/>
            <a:ext cx="1390741" cy="1200988"/>
          </a:xfrm>
          <a:prstGeom prst="rect">
            <a:avLst/>
          </a:prstGeom>
        </p:spPr>
      </p:pic>
    </p:spTree>
    <p:extLst>
      <p:ext uri="{BB962C8B-B14F-4D97-AF65-F5344CB8AC3E}">
        <p14:creationId xmlns:p14="http://schemas.microsoft.com/office/powerpoint/2010/main" val="36148141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326328"/>
          </a:xfrm>
        </p:spPr>
        <p:txBody>
          <a:bodyPr>
            <a:normAutofit/>
          </a:bodyPr>
          <a:lstStyle/>
          <a:p>
            <a:pPr marL="0" indent="0" algn="just" rtl="1">
              <a:buNone/>
            </a:pPr>
            <a:r>
              <a:rPr lang="ar-SA" sz="2800" b="1" dirty="0" smtClean="0">
                <a:cs typeface="B Homa" panose="00000400000000000000" pitchFamily="2" charset="-78"/>
              </a:rPr>
              <a:t>هدف </a:t>
            </a:r>
            <a:r>
              <a:rPr lang="ar-SA" sz="2800" b="1" dirty="0">
                <a:cs typeface="B Homa" panose="00000400000000000000" pitchFamily="2" charset="-78"/>
              </a:rPr>
              <a:t>از انجام ارزیابی پیامدهاي زیست </a:t>
            </a:r>
            <a:r>
              <a:rPr lang="ar-SA" sz="2800" b="1" dirty="0" smtClean="0">
                <a:cs typeface="B Homa" panose="00000400000000000000" pitchFamily="2" charset="-78"/>
              </a:rPr>
              <a:t>محیطی</a:t>
            </a:r>
            <a:endParaRPr lang="fa-IR" sz="2800" b="1" dirty="0" smtClean="0">
              <a:cs typeface="B Homa" panose="00000400000000000000" pitchFamily="2" charset="-78"/>
            </a:endParaRPr>
          </a:p>
          <a:p>
            <a:pPr algn="just" rtl="1"/>
            <a:r>
              <a:rPr lang="fa-IR" sz="2400" dirty="0">
                <a:cs typeface="B Homa" panose="00000400000000000000" pitchFamily="2" charset="-78"/>
              </a:rPr>
              <a:t>ارزیابی اثرات زیست </a:t>
            </a:r>
            <a:r>
              <a:rPr lang="fa-IR" sz="2400" dirty="0" smtClean="0">
                <a:cs typeface="B Homa" panose="00000400000000000000" pitchFamily="2" charset="-78"/>
              </a:rPr>
              <a:t>محیطی در </a:t>
            </a:r>
            <a:r>
              <a:rPr lang="fa-IR" sz="2400" dirty="0">
                <a:cs typeface="B Homa" panose="00000400000000000000" pitchFamily="2" charset="-78"/>
              </a:rPr>
              <a:t>واقع </a:t>
            </a:r>
            <a:r>
              <a:rPr lang="fa-IR" sz="2400" dirty="0">
                <a:solidFill>
                  <a:srgbClr val="FF0000"/>
                </a:solidFill>
                <a:cs typeface="B Homa" panose="00000400000000000000" pitchFamily="2" charset="-78"/>
              </a:rPr>
              <a:t>ارزیابی پیامدهاي محتمل مثبت یا منفی</a:t>
            </a:r>
            <a:r>
              <a:rPr lang="fa-IR" sz="2400" dirty="0">
                <a:cs typeface="B Homa" panose="00000400000000000000" pitchFamily="2" charset="-78"/>
              </a:rPr>
              <a:t> یک پروژه مشخص بر روي محیط زیست بوده که شامل در نظر گرفتن و بررسی جنبه‌هاي زیست محیطی، اجتماعی و اقتصادي آن میباشد. </a:t>
            </a:r>
            <a:endParaRPr lang="fa-IR" sz="2400" dirty="0" smtClean="0">
              <a:cs typeface="B Homa" panose="00000400000000000000" pitchFamily="2" charset="-78"/>
            </a:endParaRPr>
          </a:p>
          <a:p>
            <a:pPr algn="just" rtl="1"/>
            <a:r>
              <a:rPr lang="fa-IR" sz="2400" dirty="0" smtClean="0">
                <a:cs typeface="B Homa" panose="00000400000000000000" pitchFamily="2" charset="-78"/>
              </a:rPr>
              <a:t>هدف </a:t>
            </a:r>
            <a:r>
              <a:rPr lang="fa-IR" sz="2400" dirty="0">
                <a:cs typeface="B Homa" panose="00000400000000000000" pitchFamily="2" charset="-78"/>
              </a:rPr>
              <a:t>از این گونه </a:t>
            </a:r>
            <a:r>
              <a:rPr lang="fa-IR" sz="2400" dirty="0" smtClean="0">
                <a:cs typeface="B Homa" panose="00000400000000000000" pitchFamily="2" charset="-78"/>
              </a:rPr>
              <a:t>ارزیابیها، </a:t>
            </a:r>
            <a:r>
              <a:rPr lang="fa-IR" sz="2400" dirty="0">
                <a:cs typeface="B Homa" panose="00000400000000000000" pitchFamily="2" charset="-78"/>
              </a:rPr>
              <a:t>حصول اطمینان از این موضوع میباشد که </a:t>
            </a:r>
            <a:r>
              <a:rPr lang="fa-IR" sz="2400" dirty="0">
                <a:solidFill>
                  <a:srgbClr val="FF0000"/>
                </a:solidFill>
                <a:cs typeface="B Homa" panose="00000400000000000000" pitchFamily="2" charset="-78"/>
              </a:rPr>
              <a:t>تصمیم گیرندگان و </a:t>
            </a:r>
            <a:r>
              <a:rPr lang="fa-IR" sz="2400" dirty="0" smtClean="0">
                <a:solidFill>
                  <a:srgbClr val="FF0000"/>
                </a:solidFill>
                <a:cs typeface="B Homa" panose="00000400000000000000" pitchFamily="2" charset="-78"/>
              </a:rPr>
              <a:t>برنامه‌ریزان </a:t>
            </a:r>
            <a:r>
              <a:rPr lang="fa-IR" sz="2400" dirty="0">
                <a:solidFill>
                  <a:srgbClr val="FF0000"/>
                </a:solidFill>
                <a:cs typeface="B Homa" panose="00000400000000000000" pitchFamily="2" charset="-78"/>
              </a:rPr>
              <a:t>شهري</a:t>
            </a:r>
            <a:r>
              <a:rPr lang="fa-IR" sz="2400" dirty="0">
                <a:cs typeface="B Homa" panose="00000400000000000000" pitchFamily="2" charset="-78"/>
              </a:rPr>
              <a:t>، پیامدهاي زیست محیطی حاصل </a:t>
            </a:r>
            <a:r>
              <a:rPr lang="fa-IR" sz="2400" dirty="0">
                <a:solidFill>
                  <a:srgbClr val="FF0000"/>
                </a:solidFill>
                <a:cs typeface="B Homa" panose="00000400000000000000" pitchFamily="2" charset="-78"/>
              </a:rPr>
              <a:t>از تصمیمهاي خود براي شروع یک پروژه خاص </a:t>
            </a:r>
            <a:r>
              <a:rPr lang="fa-IR" sz="2400" dirty="0">
                <a:cs typeface="B Homa" panose="00000400000000000000" pitchFamily="2" charset="-78"/>
              </a:rPr>
              <a:t>را از قبل مورد توجه قرار داده </a:t>
            </a:r>
            <a:r>
              <a:rPr lang="fa-IR" sz="2400" dirty="0" smtClean="0">
                <a:cs typeface="B Homa" panose="00000400000000000000" pitchFamily="2" charset="-78"/>
              </a:rPr>
              <a:t>و </a:t>
            </a:r>
            <a:r>
              <a:rPr lang="fa-IR" sz="2400" dirty="0">
                <a:cs typeface="B Homa" panose="00000400000000000000" pitchFamily="2" charset="-78"/>
              </a:rPr>
              <a:t>براي آن راهکارهاي مناسبی اندیشیده باشند.</a:t>
            </a:r>
            <a:endParaRPr lang="fa-IR" sz="2400" dirty="0" smtClean="0">
              <a:cs typeface="B Homa" panose="00000400000000000000" pitchFamily="2" charset="-78"/>
            </a:endParaRPr>
          </a:p>
          <a:p>
            <a:pPr marL="0" indent="0" algn="just" rtl="1">
              <a:buNone/>
            </a:pPr>
            <a:endParaRPr lang="en-US" sz="2400" dirty="0">
              <a:cs typeface="B Homa" panose="00000400000000000000" pitchFamily="2" charset="-78"/>
            </a:endParaRPr>
          </a:p>
        </p:txBody>
      </p:sp>
      <p:pic>
        <p:nvPicPr>
          <p:cNvPr id="6" name="Picture 5"/>
          <p:cNvPicPr>
            <a:picLocks noChangeAspect="1"/>
          </p:cNvPicPr>
          <p:nvPr/>
        </p:nvPicPr>
        <p:blipFill>
          <a:blip r:embed="rId2"/>
          <a:stretch>
            <a:fillRect/>
          </a:stretch>
        </p:blipFill>
        <p:spPr>
          <a:xfrm>
            <a:off x="510988" y="3954017"/>
            <a:ext cx="2622176" cy="2608149"/>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16087" y="5123329"/>
            <a:ext cx="1666170" cy="1438837"/>
          </a:xfrm>
          <a:prstGeom prst="rect">
            <a:avLst/>
          </a:prstGeom>
        </p:spPr>
      </p:pic>
    </p:spTree>
    <p:extLst>
      <p:ext uri="{BB962C8B-B14F-4D97-AF65-F5344CB8AC3E}">
        <p14:creationId xmlns:p14="http://schemas.microsoft.com/office/powerpoint/2010/main" val="20036105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326328"/>
          </a:xfrm>
        </p:spPr>
        <p:txBody>
          <a:bodyPr>
            <a:normAutofit lnSpcReduction="10000"/>
          </a:bodyPr>
          <a:lstStyle/>
          <a:p>
            <a:pPr marL="0" indent="0" algn="r" rtl="1">
              <a:buNone/>
            </a:pPr>
            <a:r>
              <a:rPr lang="ar-SA" sz="3000" dirty="0">
                <a:cs typeface="B Homa" panose="00000400000000000000" pitchFamily="2" charset="-78"/>
              </a:rPr>
              <a:t>اهداف </a:t>
            </a:r>
            <a:r>
              <a:rPr lang="fa-IR" sz="3000" dirty="0" smtClean="0">
                <a:cs typeface="B Homa" panose="00000400000000000000" pitchFamily="2" charset="-78"/>
              </a:rPr>
              <a:t>کوتاه مدت</a:t>
            </a:r>
            <a:r>
              <a:rPr lang="ar-SA" sz="3000" dirty="0" smtClean="0">
                <a:cs typeface="B Homa" panose="00000400000000000000" pitchFamily="2" charset="-78"/>
              </a:rPr>
              <a:t> </a:t>
            </a:r>
            <a:r>
              <a:rPr lang="ar-SA" sz="3000" dirty="0">
                <a:cs typeface="B Homa" panose="00000400000000000000" pitchFamily="2" charset="-78"/>
              </a:rPr>
              <a:t>ارزیابی پیامدهاي زیست </a:t>
            </a:r>
            <a:r>
              <a:rPr lang="ar-SA" sz="3000" dirty="0" smtClean="0">
                <a:cs typeface="B Homa" panose="00000400000000000000" pitchFamily="2" charset="-78"/>
              </a:rPr>
              <a:t>محیطی</a:t>
            </a:r>
            <a:endParaRPr lang="fa-IR" sz="3000" dirty="0" smtClean="0">
              <a:cs typeface="B Homa" panose="00000400000000000000" pitchFamily="2" charset="-78"/>
            </a:endParaRPr>
          </a:p>
          <a:p>
            <a:pPr algn="r" rtl="1"/>
            <a:r>
              <a:rPr lang="fa-IR" sz="2400" dirty="0" smtClean="0">
                <a:cs typeface="B Homa" panose="00000400000000000000" pitchFamily="2" charset="-78"/>
              </a:rPr>
              <a:t>بهبود </a:t>
            </a:r>
            <a:r>
              <a:rPr lang="fa-IR" sz="2400" dirty="0">
                <a:cs typeface="B Homa" panose="00000400000000000000" pitchFamily="2" charset="-78"/>
              </a:rPr>
              <a:t>طراحی زیست محیطی طرحهاي پیشنهادي</a:t>
            </a:r>
          </a:p>
          <a:p>
            <a:pPr algn="r" rtl="1"/>
            <a:r>
              <a:rPr lang="fa-IR" sz="2400" dirty="0" smtClean="0">
                <a:cs typeface="B Homa" panose="00000400000000000000" pitchFamily="2" charset="-78"/>
              </a:rPr>
              <a:t>حصول </a:t>
            </a:r>
            <a:r>
              <a:rPr lang="fa-IR" sz="2400" dirty="0">
                <a:cs typeface="B Homa" panose="00000400000000000000" pitchFamily="2" charset="-78"/>
              </a:rPr>
              <a:t>اطمینان از استفاده مناسب و کارا از منابع</a:t>
            </a:r>
          </a:p>
          <a:p>
            <a:pPr algn="r" rtl="1"/>
            <a:r>
              <a:rPr lang="fa-IR" sz="2400" dirty="0" smtClean="0">
                <a:cs typeface="B Homa" panose="00000400000000000000" pitchFamily="2" charset="-78"/>
              </a:rPr>
              <a:t>شناسایی </a:t>
            </a:r>
            <a:r>
              <a:rPr lang="fa-IR" sz="2400" dirty="0">
                <a:cs typeface="B Homa" panose="00000400000000000000" pitchFamily="2" charset="-78"/>
              </a:rPr>
              <a:t>راهکارهاي مناسب براي کاهش پیامدهاي بالقوه طرحهاي پیشنهادي</a:t>
            </a:r>
          </a:p>
          <a:p>
            <a:pPr algn="r" rtl="1"/>
            <a:r>
              <a:rPr lang="fa-IR" sz="2400" dirty="0" smtClean="0">
                <a:cs typeface="B Homa" panose="00000400000000000000" pitchFamily="2" charset="-78"/>
              </a:rPr>
              <a:t>افزایش </a:t>
            </a:r>
            <a:r>
              <a:rPr lang="fa-IR" sz="2400" dirty="0">
                <a:cs typeface="B Homa" panose="00000400000000000000" pitchFamily="2" charset="-78"/>
              </a:rPr>
              <a:t>مشارکت عمومی</a:t>
            </a:r>
          </a:p>
          <a:p>
            <a:pPr algn="r" rtl="1"/>
            <a:r>
              <a:rPr lang="fa-IR" sz="2400" dirty="0" smtClean="0">
                <a:cs typeface="B Homa" panose="00000400000000000000" pitchFamily="2" charset="-78"/>
              </a:rPr>
              <a:t>کمک </a:t>
            </a:r>
            <a:r>
              <a:rPr lang="fa-IR" sz="2400" dirty="0">
                <a:cs typeface="B Homa" panose="00000400000000000000" pitchFamily="2" charset="-78"/>
              </a:rPr>
              <a:t>به اتخاذ </a:t>
            </a:r>
            <a:r>
              <a:rPr lang="fa-IR" sz="2400" dirty="0" smtClean="0">
                <a:cs typeface="B Homa" panose="00000400000000000000" pitchFamily="2" charset="-78"/>
              </a:rPr>
              <a:t>تصمیم‌هاي </a:t>
            </a:r>
            <a:r>
              <a:rPr lang="fa-IR" sz="2400" dirty="0">
                <a:cs typeface="B Homa" panose="00000400000000000000" pitchFamily="2" charset="-78"/>
              </a:rPr>
              <a:t>آگاهانه، شامل تنظیم مقررات و ضوابط زیست محیطی براي اجراي طرحهاي </a:t>
            </a:r>
            <a:r>
              <a:rPr lang="fa-IR" sz="2400" dirty="0" smtClean="0">
                <a:cs typeface="B Homa" panose="00000400000000000000" pitchFamily="2" charset="-78"/>
              </a:rPr>
              <a:t>پیشنهادي</a:t>
            </a:r>
          </a:p>
          <a:p>
            <a:pPr marL="0" indent="0" algn="r" rtl="1">
              <a:buNone/>
            </a:pPr>
            <a:r>
              <a:rPr lang="fa-IR" sz="3000" b="1" dirty="0">
                <a:cs typeface="B Homa" panose="00000400000000000000" pitchFamily="2" charset="-78"/>
              </a:rPr>
              <a:t>اهداف بلند مدت ارزیابی پیامدهاي زیست </a:t>
            </a:r>
            <a:r>
              <a:rPr lang="fa-IR" sz="3000" b="1" dirty="0" smtClean="0">
                <a:cs typeface="B Homa" panose="00000400000000000000" pitchFamily="2" charset="-78"/>
              </a:rPr>
              <a:t>محیطی</a:t>
            </a:r>
          </a:p>
          <a:p>
            <a:pPr algn="r" rtl="1"/>
            <a:r>
              <a:rPr lang="fa-IR" sz="2400" b="1" dirty="0" smtClean="0">
                <a:cs typeface="B Homa" panose="00000400000000000000" pitchFamily="2" charset="-78"/>
              </a:rPr>
              <a:t>حفاظت </a:t>
            </a:r>
            <a:r>
              <a:rPr lang="fa-IR" sz="2400" b="1" dirty="0">
                <a:cs typeface="B Homa" panose="00000400000000000000" pitchFamily="2" charset="-78"/>
              </a:rPr>
              <a:t>از سلامت و ایمنی </a:t>
            </a:r>
            <a:r>
              <a:rPr lang="fa-IR" sz="2400" b="1" dirty="0" smtClean="0">
                <a:cs typeface="B Homa" panose="00000400000000000000" pitchFamily="2" charset="-78"/>
              </a:rPr>
              <a:t>افراد</a:t>
            </a:r>
          </a:p>
          <a:p>
            <a:pPr algn="r" rtl="1"/>
            <a:r>
              <a:rPr lang="fa-IR" sz="2400" b="1" dirty="0" smtClean="0">
                <a:cs typeface="B Homa" panose="00000400000000000000" pitchFamily="2" charset="-78"/>
              </a:rPr>
              <a:t>اجتناب </a:t>
            </a:r>
            <a:r>
              <a:rPr lang="fa-IR" sz="2400" b="1" dirty="0">
                <a:cs typeface="B Homa" panose="00000400000000000000" pitchFamily="2" charset="-78"/>
              </a:rPr>
              <a:t>از تغییرات غیرقابل برگشت و آسیب جدي به محیط </a:t>
            </a:r>
            <a:r>
              <a:rPr lang="fa-IR" sz="2400" b="1" dirty="0" smtClean="0">
                <a:cs typeface="B Homa" panose="00000400000000000000" pitchFamily="2" charset="-78"/>
              </a:rPr>
              <a:t>زیست</a:t>
            </a:r>
            <a:endParaRPr lang="fa-IR" sz="2400" b="1" dirty="0">
              <a:cs typeface="B Homa" panose="00000400000000000000" pitchFamily="2" charset="-78"/>
            </a:endParaRPr>
          </a:p>
          <a:p>
            <a:pPr algn="r" rtl="1"/>
            <a:r>
              <a:rPr lang="fa-IR" sz="2400" b="1" dirty="0" smtClean="0">
                <a:cs typeface="B Homa" panose="00000400000000000000" pitchFamily="2" charset="-78"/>
              </a:rPr>
              <a:t>حفاظت </a:t>
            </a:r>
            <a:r>
              <a:rPr lang="fa-IR" sz="2400" b="1" dirty="0">
                <a:cs typeface="B Homa" panose="00000400000000000000" pitchFamily="2" charset="-78"/>
              </a:rPr>
              <a:t>از منابع باارزش، نواحی طبیعی و اجزاي اکوسیستم؛ </a:t>
            </a:r>
          </a:p>
          <a:p>
            <a:pPr algn="r" rtl="1"/>
            <a:r>
              <a:rPr lang="fa-IR" sz="2400" b="1" dirty="0" smtClean="0">
                <a:cs typeface="B Homa" panose="00000400000000000000" pitchFamily="2" charset="-78"/>
              </a:rPr>
              <a:t>افزایش </a:t>
            </a:r>
            <a:r>
              <a:rPr lang="fa-IR" sz="2400" b="1" dirty="0">
                <a:cs typeface="B Homa" panose="00000400000000000000" pitchFamily="2" charset="-78"/>
              </a:rPr>
              <a:t>مقبولیت اجتماعی طرح پیشنهادي</a:t>
            </a:r>
          </a:p>
          <a:p>
            <a:pPr algn="r" rtl="1"/>
            <a:endParaRPr lang="fa-IR" sz="2400" dirty="0" smtClean="0">
              <a:cs typeface="B Homa" panose="00000400000000000000" pitchFamily="2" charset="-78"/>
            </a:endParaRPr>
          </a:p>
          <a:p>
            <a:pPr algn="r" rtl="1"/>
            <a:endParaRPr lang="fa-IR" sz="2400" dirty="0" smtClean="0">
              <a:cs typeface="B Homa" panose="00000400000000000000" pitchFamily="2" charset="-78"/>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33561" y="5361178"/>
            <a:ext cx="1390741" cy="1200988"/>
          </a:xfrm>
          <a:prstGeom prst="rect">
            <a:avLst/>
          </a:prstGeom>
        </p:spPr>
      </p:pic>
    </p:spTree>
    <p:extLst>
      <p:ext uri="{BB962C8B-B14F-4D97-AF65-F5344CB8AC3E}">
        <p14:creationId xmlns:p14="http://schemas.microsoft.com/office/powerpoint/2010/main" val="10593381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326328"/>
          </a:xfrm>
        </p:spPr>
        <p:txBody>
          <a:bodyPr>
            <a:normAutofit lnSpcReduction="10000"/>
          </a:bodyPr>
          <a:lstStyle/>
          <a:p>
            <a:pPr marL="0" indent="0" algn="just" rtl="1">
              <a:buNone/>
            </a:pPr>
            <a:r>
              <a:rPr lang="fa-IR" sz="2800" dirty="0">
                <a:cs typeface="B Homa" panose="00000400000000000000" pitchFamily="2" charset="-78"/>
              </a:rPr>
              <a:t>ارزیابی اثرات زیست محیطی </a:t>
            </a:r>
            <a:r>
              <a:rPr lang="fa-IR" sz="2800" dirty="0" smtClean="0">
                <a:latin typeface="19th Century Renegade" panose="02000500000000000000" pitchFamily="2" charset="0"/>
                <a:cs typeface="B Homa" panose="00000400000000000000" pitchFamily="2" charset="-78"/>
              </a:rPr>
              <a:t>در ایران</a:t>
            </a:r>
          </a:p>
          <a:p>
            <a:pPr algn="just" rtl="1"/>
            <a:r>
              <a:rPr lang="fa-IR" sz="2400" dirty="0">
                <a:cs typeface="B Homa" panose="00000400000000000000" pitchFamily="2" charset="-78"/>
              </a:rPr>
              <a:t>در کشور ما ارزیابی اثرات زیست محیطی در عین حال که موضوع و مفهوم جدیدی است ولی به لحاظ </a:t>
            </a:r>
            <a:r>
              <a:rPr lang="fa-IR" sz="2400" dirty="0">
                <a:solidFill>
                  <a:srgbClr val="FF0000"/>
                </a:solidFill>
                <a:cs typeface="B Homa" panose="00000400000000000000" pitchFamily="2" charset="-78"/>
              </a:rPr>
              <a:t>سابقه تاریخی </a:t>
            </a:r>
            <a:r>
              <a:rPr lang="fa-IR" sz="2400" dirty="0">
                <a:cs typeface="B Homa" panose="00000400000000000000" pitchFamily="2" charset="-78"/>
              </a:rPr>
              <a:t>میتوان نشانه ها </a:t>
            </a:r>
            <a:r>
              <a:rPr lang="fa-IR" sz="2400" dirty="0" smtClean="0">
                <a:cs typeface="B Homa" panose="00000400000000000000" pitchFamily="2" charset="-78"/>
              </a:rPr>
              <a:t>و احکامی </a:t>
            </a:r>
            <a:r>
              <a:rPr lang="fa-IR" sz="2400" dirty="0">
                <a:cs typeface="B Homa" panose="00000400000000000000" pitchFamily="2" charset="-78"/>
              </a:rPr>
              <a:t>را با عناوین دیگر و به شکل </a:t>
            </a:r>
            <a:r>
              <a:rPr lang="fa-IR" sz="2400" dirty="0" smtClean="0">
                <a:cs typeface="B Homa" panose="00000400000000000000" pitchFamily="2" charset="-78"/>
              </a:rPr>
              <a:t>ساده‌تر </a:t>
            </a:r>
            <a:r>
              <a:rPr lang="fa-IR" sz="2400" dirty="0">
                <a:cs typeface="B Homa" panose="00000400000000000000" pitchFamily="2" charset="-78"/>
              </a:rPr>
              <a:t>در قوانین و مقررات زیست محیطی قبلی ایران جستجو نمود.</a:t>
            </a:r>
          </a:p>
          <a:p>
            <a:pPr algn="just" rtl="1"/>
            <a:r>
              <a:rPr lang="fa-IR" sz="2400" dirty="0">
                <a:cs typeface="B Homa" panose="00000400000000000000" pitchFamily="2" charset="-78"/>
              </a:rPr>
              <a:t>در قوانین، مقررات و ضوابط سابق کشور، اصطلاح متداول و شناخته </a:t>
            </a:r>
            <a:r>
              <a:rPr lang="fa-IR" sz="2400" dirty="0" smtClean="0">
                <a:cs typeface="B Homa" panose="00000400000000000000" pitchFamily="2" charset="-78"/>
              </a:rPr>
              <a:t>شده‌ای </a:t>
            </a:r>
            <a:r>
              <a:rPr lang="fa-IR" sz="2400" dirty="0">
                <a:cs typeface="B Homa" panose="00000400000000000000" pitchFamily="2" charset="-78"/>
              </a:rPr>
              <a:t>تحت عنوان ارزیابی زیست محیطی یا ارزیابی اثرات </a:t>
            </a:r>
            <a:r>
              <a:rPr lang="fa-IR" sz="2400" dirty="0" smtClean="0">
                <a:cs typeface="B Homa" panose="00000400000000000000" pitchFamily="2" charset="-78"/>
              </a:rPr>
              <a:t>زیست محیطی </a:t>
            </a:r>
            <a:r>
              <a:rPr lang="en-US" sz="2400" dirty="0" smtClean="0">
                <a:cs typeface="B Homa" panose="00000400000000000000" pitchFamily="2" charset="-78"/>
              </a:rPr>
              <a:t>Environmental </a:t>
            </a:r>
            <a:r>
              <a:rPr lang="en-US" sz="2400" dirty="0">
                <a:cs typeface="B Homa" panose="00000400000000000000" pitchFamily="2" charset="-78"/>
              </a:rPr>
              <a:t>Impact Assessment </a:t>
            </a:r>
            <a:r>
              <a:rPr lang="fa-IR" sz="2400" dirty="0" smtClean="0">
                <a:cs typeface="B Homa" panose="00000400000000000000" pitchFamily="2" charset="-78"/>
              </a:rPr>
              <a:t> </a:t>
            </a:r>
            <a:r>
              <a:rPr lang="fa-IR" sz="2400" dirty="0" smtClean="0">
                <a:solidFill>
                  <a:srgbClr val="FF0000"/>
                </a:solidFill>
                <a:cs typeface="B Homa" panose="00000400000000000000" pitchFamily="2" charset="-78"/>
              </a:rPr>
              <a:t>وجود </a:t>
            </a:r>
            <a:r>
              <a:rPr lang="fa-IR" sz="2400" dirty="0">
                <a:solidFill>
                  <a:srgbClr val="FF0000"/>
                </a:solidFill>
                <a:cs typeface="B Homa" panose="00000400000000000000" pitchFamily="2" charset="-78"/>
              </a:rPr>
              <a:t>نداشت </a:t>
            </a:r>
            <a:r>
              <a:rPr lang="fa-IR" sz="2400" dirty="0">
                <a:cs typeface="B Homa" panose="00000400000000000000" pitchFamily="2" charset="-78"/>
              </a:rPr>
              <a:t>و حتی انجام مراحل ارزیابی </a:t>
            </a:r>
            <a:r>
              <a:rPr lang="fa-IR" sz="2400" dirty="0" smtClean="0">
                <a:cs typeface="B Homa" panose="00000400000000000000" pitchFamily="2" charset="-78"/>
              </a:rPr>
              <a:t>نیز در </a:t>
            </a:r>
            <a:r>
              <a:rPr lang="fa-IR" sz="2400" dirty="0">
                <a:cs typeface="B Homa" panose="00000400000000000000" pitchFamily="2" charset="-78"/>
              </a:rPr>
              <a:t>شکل و مفهوم حاضر در مقررات قانونی گذشته پیشبینی نگردیده بود. برای نخستین بار در </a:t>
            </a:r>
            <a:r>
              <a:rPr lang="fa-IR" sz="2400" dirty="0">
                <a:solidFill>
                  <a:srgbClr val="FF0000"/>
                </a:solidFill>
                <a:cs typeface="B Homa" panose="00000400000000000000" pitchFamily="2" charset="-78"/>
              </a:rPr>
              <a:t>سال ۱۳۵۴</a:t>
            </a:r>
            <a:r>
              <a:rPr lang="fa-IR" sz="2400" dirty="0">
                <a:cs typeface="B Homa" panose="00000400000000000000" pitchFamily="2" charset="-78"/>
              </a:rPr>
              <a:t> در </a:t>
            </a:r>
            <a:r>
              <a:rPr lang="fa-IR" sz="2400" dirty="0" smtClean="0">
                <a:solidFill>
                  <a:srgbClr val="FF0000"/>
                </a:solidFill>
                <a:cs typeface="B Homa" panose="00000400000000000000" pitchFamily="2" charset="-78"/>
              </a:rPr>
              <a:t>آیین‌نامه </a:t>
            </a:r>
            <a:r>
              <a:rPr lang="fa-IR" sz="2400" dirty="0">
                <a:solidFill>
                  <a:srgbClr val="FF0000"/>
                </a:solidFill>
                <a:cs typeface="B Homa" panose="00000400000000000000" pitchFamily="2" charset="-78"/>
              </a:rPr>
              <a:t>جلوگیری از </a:t>
            </a:r>
            <a:r>
              <a:rPr lang="fa-IR" sz="2400" dirty="0" smtClean="0">
                <a:solidFill>
                  <a:srgbClr val="FF0000"/>
                </a:solidFill>
                <a:cs typeface="B Homa" panose="00000400000000000000" pitchFamily="2" charset="-78"/>
              </a:rPr>
              <a:t>آلودگی هوا </a:t>
            </a:r>
            <a:r>
              <a:rPr lang="fa-IR" sz="2400" dirty="0">
                <a:solidFill>
                  <a:srgbClr val="FF0000"/>
                </a:solidFill>
                <a:cs typeface="B Homa" panose="00000400000000000000" pitchFamily="2" charset="-78"/>
              </a:rPr>
              <a:t>مصوب ۵۴/۴/۲۹</a:t>
            </a:r>
            <a:r>
              <a:rPr lang="fa-IR" sz="2400" dirty="0">
                <a:cs typeface="B Homa" panose="00000400000000000000" pitchFamily="2" charset="-78"/>
              </a:rPr>
              <a:t> کمیسیونهای مجلسین وقت، </a:t>
            </a:r>
            <a:r>
              <a:rPr lang="fa-IR" sz="2400" dirty="0">
                <a:solidFill>
                  <a:srgbClr val="FF0000"/>
                </a:solidFill>
                <a:cs typeface="B Homa" panose="00000400000000000000" pitchFamily="2" charset="-78"/>
              </a:rPr>
              <a:t>صدور پروانه تأسیس هر نوع کارخانه و کارگاه جدید </a:t>
            </a:r>
            <a:r>
              <a:rPr lang="fa-IR" sz="2400" dirty="0">
                <a:cs typeface="B Homa" panose="00000400000000000000" pitchFamily="2" charset="-78"/>
              </a:rPr>
              <a:t>و توسعه و تغییر کارخانجات </a:t>
            </a:r>
            <a:r>
              <a:rPr lang="fa-IR" sz="2400" dirty="0" smtClean="0">
                <a:cs typeface="B Homa" panose="00000400000000000000" pitchFamily="2" charset="-78"/>
              </a:rPr>
              <a:t>وکارگاههای </a:t>
            </a:r>
            <a:r>
              <a:rPr lang="fa-IR" sz="2400" dirty="0">
                <a:cs typeface="B Homa" panose="00000400000000000000" pitchFamily="2" charset="-78"/>
              </a:rPr>
              <a:t>موجود موکول به رعایت مقررات و ضوابط حفاظت و بهسازی محیط زیست شده بود.</a:t>
            </a:r>
            <a:endParaRPr lang="fa-IR" sz="2400" dirty="0" smtClean="0">
              <a:cs typeface="B Homa" panose="00000400000000000000" pitchFamily="2" charset="-78"/>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88306" y="235838"/>
            <a:ext cx="1124622" cy="1302309"/>
          </a:xfrm>
          <a:prstGeom prst="rect">
            <a:avLst/>
          </a:prstGeom>
        </p:spPr>
      </p:pic>
    </p:spTree>
    <p:extLst>
      <p:ext uri="{BB962C8B-B14F-4D97-AF65-F5344CB8AC3E}">
        <p14:creationId xmlns:p14="http://schemas.microsoft.com/office/powerpoint/2010/main" val="27666912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326328"/>
          </a:xfrm>
        </p:spPr>
        <p:txBody>
          <a:bodyPr>
            <a:normAutofit/>
          </a:bodyPr>
          <a:lstStyle/>
          <a:p>
            <a:pPr marL="0" indent="0" algn="r" rtl="1">
              <a:buNone/>
            </a:pPr>
            <a:r>
              <a:rPr lang="fa-IR" sz="2800" dirty="0">
                <a:cs typeface="B Homa" panose="00000400000000000000" pitchFamily="2" charset="-78"/>
              </a:rPr>
              <a:t>انواع روشهای ارزیابی اثرات محیط </a:t>
            </a:r>
            <a:r>
              <a:rPr lang="fa-IR" sz="2800" dirty="0" smtClean="0">
                <a:cs typeface="B Homa" panose="00000400000000000000" pitchFamily="2" charset="-78"/>
              </a:rPr>
              <a:t>زیست</a:t>
            </a:r>
          </a:p>
          <a:p>
            <a:pPr algn="r" rtl="1"/>
            <a:r>
              <a:rPr lang="fa-IR" sz="2400" dirty="0">
                <a:cs typeface="B Homa" panose="00000400000000000000" pitchFamily="2" charset="-78"/>
              </a:rPr>
              <a:t>فهرست ها</a:t>
            </a:r>
          </a:p>
          <a:p>
            <a:pPr algn="r" rtl="1"/>
            <a:r>
              <a:rPr lang="fa-IR" sz="2400" dirty="0" smtClean="0">
                <a:cs typeface="B Homa" panose="00000400000000000000" pitchFamily="2" charset="-78"/>
              </a:rPr>
              <a:t>ماتریس</a:t>
            </a:r>
            <a:endParaRPr lang="fa-IR" sz="2400" dirty="0">
              <a:cs typeface="B Homa" panose="00000400000000000000" pitchFamily="2" charset="-78"/>
            </a:endParaRPr>
          </a:p>
          <a:p>
            <a:pPr algn="r" rtl="1"/>
            <a:r>
              <a:rPr lang="fa-IR" sz="2400" dirty="0" smtClean="0">
                <a:cs typeface="B Homa" panose="00000400000000000000" pitchFamily="2" charset="-78"/>
              </a:rPr>
              <a:t> </a:t>
            </a:r>
            <a:r>
              <a:rPr lang="fa-IR" sz="2400" dirty="0">
                <a:cs typeface="B Homa" panose="00000400000000000000" pitchFamily="2" charset="-78"/>
              </a:rPr>
              <a:t>تحلیل شبکه</a:t>
            </a:r>
          </a:p>
          <a:p>
            <a:pPr algn="r" rtl="1"/>
            <a:r>
              <a:rPr lang="fa-IR" sz="2400" dirty="0" smtClean="0">
                <a:cs typeface="B Homa" panose="00000400000000000000" pitchFamily="2" charset="-78"/>
              </a:rPr>
              <a:t>شاخص </a:t>
            </a:r>
            <a:r>
              <a:rPr lang="fa-IR" sz="2400" dirty="0">
                <a:cs typeface="B Homa" panose="00000400000000000000" pitchFamily="2" charset="-78"/>
              </a:rPr>
              <a:t>پیامد زیست محیطی</a:t>
            </a:r>
          </a:p>
          <a:p>
            <a:pPr algn="r" rtl="1"/>
            <a:r>
              <a:rPr lang="fa-IR" sz="2400" dirty="0" smtClean="0">
                <a:cs typeface="B Homa" panose="00000400000000000000" pitchFamily="2" charset="-78"/>
              </a:rPr>
              <a:t>روش </a:t>
            </a:r>
            <a:r>
              <a:rPr lang="fa-IR" sz="2400" dirty="0">
                <a:cs typeface="B Homa" panose="00000400000000000000" pitchFamily="2" charset="-78"/>
              </a:rPr>
              <a:t>سود و زیان</a:t>
            </a:r>
          </a:p>
          <a:p>
            <a:pPr algn="r" rtl="1"/>
            <a:r>
              <a:rPr lang="fa-IR" sz="2400" dirty="0" smtClean="0">
                <a:cs typeface="B Homa" panose="00000400000000000000" pitchFamily="2" charset="-78"/>
              </a:rPr>
              <a:t>همپوشانی </a:t>
            </a:r>
            <a:r>
              <a:rPr lang="fa-IR" sz="2400" dirty="0">
                <a:cs typeface="B Homa" panose="00000400000000000000" pitchFamily="2" charset="-78"/>
              </a:rPr>
              <a:t>نقشه ها</a:t>
            </a:r>
          </a:p>
          <a:p>
            <a:pPr algn="r" rtl="1"/>
            <a:r>
              <a:rPr lang="fa-IR" sz="2800" dirty="0" smtClean="0">
                <a:solidFill>
                  <a:srgbClr val="FF0000"/>
                </a:solidFill>
                <a:cs typeface="B Homa" panose="00000400000000000000" pitchFamily="2" charset="-78"/>
              </a:rPr>
              <a:t>چک </a:t>
            </a:r>
            <a:r>
              <a:rPr lang="fa-IR" sz="2800" dirty="0">
                <a:solidFill>
                  <a:srgbClr val="FF0000"/>
                </a:solidFill>
                <a:cs typeface="B Homa" panose="00000400000000000000" pitchFamily="2" charset="-78"/>
              </a:rPr>
              <a:t>لیست</a:t>
            </a:r>
          </a:p>
          <a:p>
            <a:pPr algn="r" rtl="1"/>
            <a:r>
              <a:rPr lang="fa-IR" sz="2400" dirty="0" smtClean="0">
                <a:cs typeface="B Homa" panose="00000400000000000000" pitchFamily="2" charset="-78"/>
              </a:rPr>
              <a:t>روش </a:t>
            </a:r>
            <a:r>
              <a:rPr lang="fa-IR" sz="2400" dirty="0">
                <a:cs typeface="B Homa" panose="00000400000000000000" pitchFamily="2" charset="-78"/>
              </a:rPr>
              <a:t>های کمی </a:t>
            </a:r>
            <a:r>
              <a:rPr lang="fa-IR" sz="2400" dirty="0" smtClean="0">
                <a:cs typeface="B Homa" panose="00000400000000000000" pitchFamily="2" charset="-78"/>
              </a:rPr>
              <a:t>(تاکسونومی عددی)</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0989" y="5146158"/>
            <a:ext cx="1187470" cy="1416008"/>
          </a:xfrm>
          <a:prstGeom prst="rect">
            <a:avLst/>
          </a:prstGeom>
        </p:spPr>
      </p:pic>
    </p:spTree>
    <p:extLst>
      <p:ext uri="{BB962C8B-B14F-4D97-AF65-F5344CB8AC3E}">
        <p14:creationId xmlns:p14="http://schemas.microsoft.com/office/powerpoint/2010/main" val="37714209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326328"/>
          </a:xfrm>
        </p:spPr>
        <p:txBody>
          <a:bodyPr>
            <a:normAutofit/>
          </a:bodyPr>
          <a:lstStyle/>
          <a:p>
            <a:pPr marL="0" indent="0" algn="r" rtl="1">
              <a:buNone/>
            </a:pPr>
            <a:r>
              <a:rPr lang="fa-IR" sz="2400" dirty="0">
                <a:cs typeface="B Homa" panose="00000400000000000000" pitchFamily="2" charset="-78"/>
              </a:rPr>
              <a:t>فرایند ارزیابی اثرات طرحهای توسعه بر محیط </a:t>
            </a:r>
            <a:r>
              <a:rPr lang="fa-IR" sz="2400" dirty="0" smtClean="0">
                <a:cs typeface="B Homa" panose="00000400000000000000" pitchFamily="2" charset="-78"/>
              </a:rPr>
              <a:t>زیست</a:t>
            </a:r>
          </a:p>
          <a:p>
            <a:pPr marL="0" indent="0" algn="r" rtl="1">
              <a:buNone/>
            </a:pPr>
            <a:endParaRPr lang="fa-IR" sz="2400" dirty="0" smtClean="0">
              <a:cs typeface="B Homa" panose="00000400000000000000" pitchFamily="2" charset="-78"/>
            </a:endParaRPr>
          </a:p>
        </p:txBody>
      </p:sp>
      <p:sp>
        <p:nvSpPr>
          <p:cNvPr id="2" name="Rectangle 1"/>
          <p:cNvSpPr/>
          <p:nvPr/>
        </p:nvSpPr>
        <p:spPr>
          <a:xfrm>
            <a:off x="4161863" y="756628"/>
            <a:ext cx="1411941" cy="3227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182031" y="719906"/>
            <a:ext cx="1411941" cy="369332"/>
          </a:xfrm>
          <a:prstGeom prst="rect">
            <a:avLst/>
          </a:prstGeom>
          <a:noFill/>
        </p:spPr>
        <p:txBody>
          <a:bodyPr wrap="square" rtlCol="0">
            <a:spAutoFit/>
          </a:bodyPr>
          <a:lstStyle/>
          <a:p>
            <a:pPr algn="ctr" rtl="1"/>
            <a:r>
              <a:rPr lang="fa-IR" dirty="0" smtClean="0">
                <a:cs typeface="B Homa" panose="00000400000000000000" pitchFamily="2" charset="-78"/>
              </a:rPr>
              <a:t>پیشنهاد پروژه</a:t>
            </a:r>
            <a:endParaRPr lang="en-US" dirty="0">
              <a:cs typeface="B Homa" panose="00000400000000000000" pitchFamily="2" charset="-78"/>
            </a:endParaRPr>
          </a:p>
        </p:txBody>
      </p:sp>
      <p:sp>
        <p:nvSpPr>
          <p:cNvPr id="7" name="Rectangle 6"/>
          <p:cNvSpPr/>
          <p:nvPr/>
        </p:nvSpPr>
        <p:spPr>
          <a:xfrm>
            <a:off x="4161864" y="1254143"/>
            <a:ext cx="1411941" cy="3692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161864" y="1774907"/>
            <a:ext cx="1411941" cy="5207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289362" y="1254143"/>
            <a:ext cx="1411941" cy="3692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289361" y="1774906"/>
            <a:ext cx="1411941" cy="3692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289360" y="2295669"/>
            <a:ext cx="1411941" cy="3692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289356" y="3498613"/>
            <a:ext cx="1411941" cy="3692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289356" y="4019376"/>
            <a:ext cx="1411941" cy="3692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289355" y="4544895"/>
            <a:ext cx="1411941" cy="3692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289354" y="5065658"/>
            <a:ext cx="1411941" cy="3692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5916701" y="1254143"/>
            <a:ext cx="1411941" cy="3692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89962" y="4544895"/>
            <a:ext cx="1411941" cy="3692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89961" y="4019375"/>
            <a:ext cx="1411941" cy="3692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89961" y="3493855"/>
            <a:ext cx="1411941" cy="3692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5257796" y="3073325"/>
            <a:ext cx="1382807" cy="4632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4146397" y="1247406"/>
            <a:ext cx="1411941" cy="369332"/>
          </a:xfrm>
          <a:prstGeom prst="rect">
            <a:avLst/>
          </a:prstGeom>
          <a:noFill/>
        </p:spPr>
        <p:txBody>
          <a:bodyPr wrap="square" rtlCol="0">
            <a:spAutoFit/>
          </a:bodyPr>
          <a:lstStyle/>
          <a:p>
            <a:pPr algn="ctr" rtl="1"/>
            <a:r>
              <a:rPr lang="fa-IR" dirty="0" smtClean="0">
                <a:cs typeface="B Homa" panose="00000400000000000000" pitchFamily="2" charset="-78"/>
              </a:rPr>
              <a:t>غربالگری</a:t>
            </a:r>
            <a:endParaRPr lang="en-US" dirty="0">
              <a:cs typeface="B Homa" panose="00000400000000000000" pitchFamily="2" charset="-78"/>
            </a:endParaRPr>
          </a:p>
        </p:txBody>
      </p:sp>
      <p:sp>
        <p:nvSpPr>
          <p:cNvPr id="24" name="TextBox 23"/>
          <p:cNvSpPr txBox="1"/>
          <p:nvPr/>
        </p:nvSpPr>
        <p:spPr>
          <a:xfrm>
            <a:off x="4148409" y="1803756"/>
            <a:ext cx="1411941" cy="523220"/>
          </a:xfrm>
          <a:prstGeom prst="rect">
            <a:avLst/>
          </a:prstGeom>
          <a:noFill/>
        </p:spPr>
        <p:txBody>
          <a:bodyPr wrap="square" rtlCol="0">
            <a:spAutoFit/>
          </a:bodyPr>
          <a:lstStyle/>
          <a:p>
            <a:pPr algn="ctr" rtl="1"/>
            <a:r>
              <a:rPr lang="fa-IR" sz="1400" dirty="0" smtClean="0">
                <a:cs typeface="B Homa" panose="00000400000000000000" pitchFamily="2" charset="-78"/>
              </a:rPr>
              <a:t>بررسی اولیه محیط زیستی</a:t>
            </a:r>
            <a:endParaRPr lang="en-US" sz="1400" dirty="0">
              <a:cs typeface="B Homa" panose="00000400000000000000" pitchFamily="2" charset="-78"/>
            </a:endParaRPr>
          </a:p>
        </p:txBody>
      </p:sp>
      <p:sp>
        <p:nvSpPr>
          <p:cNvPr id="25" name="Rectangle 24"/>
          <p:cNvSpPr/>
          <p:nvPr/>
        </p:nvSpPr>
        <p:spPr>
          <a:xfrm>
            <a:off x="2289356" y="2816432"/>
            <a:ext cx="1411941" cy="5207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289353" y="5591178"/>
            <a:ext cx="1411941" cy="5207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5916700" y="1257260"/>
            <a:ext cx="1411941" cy="646331"/>
          </a:xfrm>
          <a:prstGeom prst="rect">
            <a:avLst/>
          </a:prstGeom>
          <a:noFill/>
        </p:spPr>
        <p:txBody>
          <a:bodyPr wrap="square" rtlCol="0">
            <a:spAutoFit/>
          </a:bodyPr>
          <a:lstStyle/>
          <a:p>
            <a:pPr algn="ctr" rtl="1"/>
            <a:r>
              <a:rPr lang="fa-IR" dirty="0" smtClean="0">
                <a:cs typeface="B Homa" panose="00000400000000000000" pitchFamily="2" charset="-78"/>
              </a:rPr>
              <a:t>عدم نیاز به </a:t>
            </a:r>
            <a:r>
              <a:rPr lang="en-US" dirty="0" smtClean="0">
                <a:cs typeface="B Homa" panose="00000400000000000000" pitchFamily="2" charset="-78"/>
              </a:rPr>
              <a:t>EIA</a:t>
            </a:r>
            <a:endParaRPr lang="en-US" dirty="0">
              <a:cs typeface="B Homa" panose="00000400000000000000" pitchFamily="2" charset="-78"/>
            </a:endParaRPr>
          </a:p>
        </p:txBody>
      </p:sp>
      <p:sp>
        <p:nvSpPr>
          <p:cNvPr id="29" name="TextBox 28"/>
          <p:cNvSpPr txBox="1"/>
          <p:nvPr/>
        </p:nvSpPr>
        <p:spPr>
          <a:xfrm>
            <a:off x="2289353" y="1265977"/>
            <a:ext cx="1411941" cy="369332"/>
          </a:xfrm>
          <a:prstGeom prst="rect">
            <a:avLst/>
          </a:prstGeom>
          <a:noFill/>
        </p:spPr>
        <p:txBody>
          <a:bodyPr wrap="square" rtlCol="0">
            <a:spAutoFit/>
          </a:bodyPr>
          <a:lstStyle/>
          <a:p>
            <a:pPr algn="ctr" rtl="1"/>
            <a:r>
              <a:rPr lang="fa-IR" dirty="0" smtClean="0">
                <a:cs typeface="B Homa" panose="00000400000000000000" pitchFamily="2" charset="-78"/>
              </a:rPr>
              <a:t>نیاز به </a:t>
            </a:r>
            <a:r>
              <a:rPr lang="en-US" dirty="0" smtClean="0">
                <a:cs typeface="B Homa" panose="00000400000000000000" pitchFamily="2" charset="-78"/>
              </a:rPr>
              <a:t>EIA</a:t>
            </a:r>
            <a:endParaRPr lang="en-US" dirty="0">
              <a:cs typeface="B Homa" panose="00000400000000000000" pitchFamily="2" charset="-78"/>
            </a:endParaRPr>
          </a:p>
        </p:txBody>
      </p:sp>
      <p:sp>
        <p:nvSpPr>
          <p:cNvPr id="30" name="TextBox 29"/>
          <p:cNvSpPr txBox="1"/>
          <p:nvPr/>
        </p:nvSpPr>
        <p:spPr>
          <a:xfrm>
            <a:off x="2296081" y="1771866"/>
            <a:ext cx="1411941" cy="369332"/>
          </a:xfrm>
          <a:prstGeom prst="rect">
            <a:avLst/>
          </a:prstGeom>
          <a:noFill/>
        </p:spPr>
        <p:txBody>
          <a:bodyPr wrap="square" rtlCol="0">
            <a:spAutoFit/>
          </a:bodyPr>
          <a:lstStyle/>
          <a:p>
            <a:pPr algn="ctr" rtl="1"/>
            <a:r>
              <a:rPr lang="fa-IR" dirty="0" smtClean="0">
                <a:cs typeface="B Homa" panose="00000400000000000000" pitchFamily="2" charset="-78"/>
              </a:rPr>
              <a:t>حیطه یابی</a:t>
            </a:r>
            <a:endParaRPr lang="en-US" dirty="0">
              <a:cs typeface="B Homa" panose="00000400000000000000" pitchFamily="2" charset="-78"/>
            </a:endParaRPr>
          </a:p>
        </p:txBody>
      </p:sp>
      <p:sp>
        <p:nvSpPr>
          <p:cNvPr id="31" name="TextBox 30"/>
          <p:cNvSpPr txBox="1"/>
          <p:nvPr/>
        </p:nvSpPr>
        <p:spPr>
          <a:xfrm>
            <a:off x="2289352" y="2302088"/>
            <a:ext cx="1411941" cy="523220"/>
          </a:xfrm>
          <a:prstGeom prst="rect">
            <a:avLst/>
          </a:prstGeom>
          <a:noFill/>
        </p:spPr>
        <p:txBody>
          <a:bodyPr wrap="square" rtlCol="0">
            <a:spAutoFit/>
          </a:bodyPr>
          <a:lstStyle/>
          <a:p>
            <a:pPr algn="ctr" rtl="1"/>
            <a:r>
              <a:rPr lang="fa-IR" sz="1400" dirty="0" smtClean="0">
                <a:cs typeface="B Homa" panose="00000400000000000000" pitchFamily="2" charset="-78"/>
              </a:rPr>
              <a:t>تجزیه و تحلیل اثرات</a:t>
            </a:r>
            <a:endParaRPr lang="en-US" sz="1400" dirty="0">
              <a:cs typeface="B Homa" panose="00000400000000000000" pitchFamily="2" charset="-78"/>
            </a:endParaRPr>
          </a:p>
        </p:txBody>
      </p:sp>
      <p:sp>
        <p:nvSpPr>
          <p:cNvPr id="32" name="TextBox 31"/>
          <p:cNvSpPr txBox="1"/>
          <p:nvPr/>
        </p:nvSpPr>
        <p:spPr>
          <a:xfrm>
            <a:off x="2296081" y="2830912"/>
            <a:ext cx="1411941" cy="523220"/>
          </a:xfrm>
          <a:prstGeom prst="rect">
            <a:avLst/>
          </a:prstGeom>
          <a:noFill/>
        </p:spPr>
        <p:txBody>
          <a:bodyPr wrap="square" rtlCol="0">
            <a:spAutoFit/>
          </a:bodyPr>
          <a:lstStyle/>
          <a:p>
            <a:pPr algn="ctr" rtl="1"/>
            <a:r>
              <a:rPr lang="fa-IR" sz="1400" dirty="0" smtClean="0">
                <a:cs typeface="B Homa" panose="00000400000000000000" pitchFamily="2" charset="-78"/>
              </a:rPr>
              <a:t>برنامه‌های مدیریت و کاهش اثرات</a:t>
            </a:r>
            <a:endParaRPr lang="en-US" sz="1400" dirty="0">
              <a:cs typeface="B Homa" panose="00000400000000000000" pitchFamily="2" charset="-78"/>
            </a:endParaRPr>
          </a:p>
        </p:txBody>
      </p:sp>
      <p:sp>
        <p:nvSpPr>
          <p:cNvPr id="33" name="TextBox 32"/>
          <p:cNvSpPr txBox="1"/>
          <p:nvPr/>
        </p:nvSpPr>
        <p:spPr>
          <a:xfrm>
            <a:off x="2296084" y="3516867"/>
            <a:ext cx="1411941" cy="369332"/>
          </a:xfrm>
          <a:prstGeom prst="rect">
            <a:avLst/>
          </a:prstGeom>
          <a:noFill/>
        </p:spPr>
        <p:txBody>
          <a:bodyPr wrap="square" rtlCol="0">
            <a:spAutoFit/>
          </a:bodyPr>
          <a:lstStyle/>
          <a:p>
            <a:pPr algn="ctr" rtl="1"/>
            <a:r>
              <a:rPr lang="fa-IR" dirty="0" smtClean="0">
                <a:cs typeface="B Homa" panose="00000400000000000000" pitchFamily="2" charset="-78"/>
              </a:rPr>
              <a:t>گزارش </a:t>
            </a:r>
            <a:r>
              <a:rPr lang="en-US" dirty="0" smtClean="0">
                <a:cs typeface="B Homa" panose="00000400000000000000" pitchFamily="2" charset="-78"/>
              </a:rPr>
              <a:t>EIA</a:t>
            </a:r>
            <a:endParaRPr lang="en-US" dirty="0">
              <a:cs typeface="B Homa" panose="00000400000000000000" pitchFamily="2" charset="-78"/>
            </a:endParaRPr>
          </a:p>
        </p:txBody>
      </p:sp>
      <p:sp>
        <p:nvSpPr>
          <p:cNvPr id="34" name="TextBox 33"/>
          <p:cNvSpPr txBox="1"/>
          <p:nvPr/>
        </p:nvSpPr>
        <p:spPr>
          <a:xfrm>
            <a:off x="2296084" y="4033099"/>
            <a:ext cx="1411941" cy="369332"/>
          </a:xfrm>
          <a:prstGeom prst="rect">
            <a:avLst/>
          </a:prstGeom>
          <a:noFill/>
        </p:spPr>
        <p:txBody>
          <a:bodyPr wrap="square" rtlCol="0">
            <a:spAutoFit/>
          </a:bodyPr>
          <a:lstStyle/>
          <a:p>
            <a:pPr algn="ctr" rtl="1"/>
            <a:r>
              <a:rPr lang="fa-IR" dirty="0" smtClean="0">
                <a:cs typeface="B Homa" panose="00000400000000000000" pitchFamily="2" charset="-78"/>
              </a:rPr>
              <a:t>مرور گزارش</a:t>
            </a:r>
            <a:endParaRPr lang="en-US" dirty="0">
              <a:cs typeface="B Homa" panose="00000400000000000000" pitchFamily="2" charset="-78"/>
            </a:endParaRPr>
          </a:p>
        </p:txBody>
      </p:sp>
      <p:sp>
        <p:nvSpPr>
          <p:cNvPr id="35" name="TextBox 34"/>
          <p:cNvSpPr txBox="1"/>
          <p:nvPr/>
        </p:nvSpPr>
        <p:spPr>
          <a:xfrm>
            <a:off x="2289351" y="4548726"/>
            <a:ext cx="1411941" cy="369332"/>
          </a:xfrm>
          <a:prstGeom prst="rect">
            <a:avLst/>
          </a:prstGeom>
          <a:noFill/>
        </p:spPr>
        <p:txBody>
          <a:bodyPr wrap="square" rtlCol="0">
            <a:spAutoFit/>
          </a:bodyPr>
          <a:lstStyle/>
          <a:p>
            <a:pPr algn="ctr" rtl="1"/>
            <a:r>
              <a:rPr lang="fa-IR" dirty="0" smtClean="0">
                <a:cs typeface="B Homa" panose="00000400000000000000" pitchFamily="2" charset="-78"/>
              </a:rPr>
              <a:t>تصمیم گیری</a:t>
            </a:r>
            <a:endParaRPr lang="en-US" dirty="0">
              <a:cs typeface="B Homa" panose="00000400000000000000" pitchFamily="2" charset="-78"/>
            </a:endParaRPr>
          </a:p>
        </p:txBody>
      </p:sp>
      <p:sp>
        <p:nvSpPr>
          <p:cNvPr id="36" name="TextBox 35"/>
          <p:cNvSpPr txBox="1"/>
          <p:nvPr/>
        </p:nvSpPr>
        <p:spPr>
          <a:xfrm>
            <a:off x="2282633" y="5072342"/>
            <a:ext cx="1411941" cy="369332"/>
          </a:xfrm>
          <a:prstGeom prst="rect">
            <a:avLst/>
          </a:prstGeom>
          <a:noFill/>
        </p:spPr>
        <p:txBody>
          <a:bodyPr wrap="square" rtlCol="0">
            <a:spAutoFit/>
          </a:bodyPr>
          <a:lstStyle/>
          <a:p>
            <a:pPr algn="ctr" rtl="1"/>
            <a:r>
              <a:rPr lang="fa-IR" dirty="0" smtClean="0">
                <a:cs typeface="B Homa" panose="00000400000000000000" pitchFamily="2" charset="-78"/>
              </a:rPr>
              <a:t>تأیید</a:t>
            </a:r>
            <a:endParaRPr lang="en-US" dirty="0">
              <a:cs typeface="B Homa" panose="00000400000000000000" pitchFamily="2" charset="-78"/>
            </a:endParaRPr>
          </a:p>
        </p:txBody>
      </p:sp>
      <p:sp>
        <p:nvSpPr>
          <p:cNvPr id="37" name="TextBox 36"/>
          <p:cNvSpPr txBox="1"/>
          <p:nvPr/>
        </p:nvSpPr>
        <p:spPr>
          <a:xfrm>
            <a:off x="2289358" y="5599868"/>
            <a:ext cx="1411941" cy="523220"/>
          </a:xfrm>
          <a:prstGeom prst="rect">
            <a:avLst/>
          </a:prstGeom>
          <a:noFill/>
        </p:spPr>
        <p:txBody>
          <a:bodyPr wrap="square" rtlCol="0">
            <a:spAutoFit/>
          </a:bodyPr>
          <a:lstStyle/>
          <a:p>
            <a:pPr algn="ctr" rtl="1"/>
            <a:r>
              <a:rPr lang="fa-IR" sz="1400" dirty="0" smtClean="0">
                <a:cs typeface="B Homa" panose="00000400000000000000" pitchFamily="2" charset="-78"/>
              </a:rPr>
              <a:t>اجرای برنامه‌ها و پایش مدیریت</a:t>
            </a:r>
            <a:endParaRPr lang="en-US" sz="1400" dirty="0">
              <a:cs typeface="B Homa" panose="00000400000000000000" pitchFamily="2" charset="-78"/>
            </a:endParaRPr>
          </a:p>
        </p:txBody>
      </p:sp>
      <p:sp>
        <p:nvSpPr>
          <p:cNvPr id="38" name="TextBox 37"/>
          <p:cNvSpPr txBox="1"/>
          <p:nvPr/>
        </p:nvSpPr>
        <p:spPr>
          <a:xfrm>
            <a:off x="390622" y="3490765"/>
            <a:ext cx="1411941" cy="369332"/>
          </a:xfrm>
          <a:prstGeom prst="rect">
            <a:avLst/>
          </a:prstGeom>
          <a:noFill/>
        </p:spPr>
        <p:txBody>
          <a:bodyPr wrap="square" rtlCol="0">
            <a:spAutoFit/>
          </a:bodyPr>
          <a:lstStyle/>
          <a:p>
            <a:pPr algn="ctr" rtl="1"/>
            <a:r>
              <a:rPr lang="fa-IR" dirty="0" smtClean="0">
                <a:cs typeface="B Homa" panose="00000400000000000000" pitchFamily="2" charset="-78"/>
              </a:rPr>
              <a:t>تحویل مجدد</a:t>
            </a:r>
            <a:endParaRPr lang="en-US" dirty="0">
              <a:cs typeface="B Homa" panose="00000400000000000000" pitchFamily="2" charset="-78"/>
            </a:endParaRPr>
          </a:p>
        </p:txBody>
      </p:sp>
      <p:sp>
        <p:nvSpPr>
          <p:cNvPr id="39" name="TextBox 38"/>
          <p:cNvSpPr txBox="1"/>
          <p:nvPr/>
        </p:nvSpPr>
        <p:spPr>
          <a:xfrm>
            <a:off x="410128" y="4017791"/>
            <a:ext cx="1411941" cy="369332"/>
          </a:xfrm>
          <a:prstGeom prst="rect">
            <a:avLst/>
          </a:prstGeom>
          <a:noFill/>
        </p:spPr>
        <p:txBody>
          <a:bodyPr wrap="square" rtlCol="0">
            <a:spAutoFit/>
          </a:bodyPr>
          <a:lstStyle/>
          <a:p>
            <a:pPr algn="ctr" rtl="1"/>
            <a:r>
              <a:rPr lang="fa-IR" dirty="0" smtClean="0">
                <a:cs typeface="B Homa" panose="00000400000000000000" pitchFamily="2" charset="-78"/>
              </a:rPr>
              <a:t>اصلاح</a:t>
            </a:r>
            <a:endParaRPr lang="en-US" dirty="0">
              <a:cs typeface="B Homa" panose="00000400000000000000" pitchFamily="2" charset="-78"/>
            </a:endParaRPr>
          </a:p>
        </p:txBody>
      </p:sp>
      <p:sp>
        <p:nvSpPr>
          <p:cNvPr id="40" name="TextBox 39"/>
          <p:cNvSpPr txBox="1"/>
          <p:nvPr/>
        </p:nvSpPr>
        <p:spPr>
          <a:xfrm>
            <a:off x="410128" y="4551709"/>
            <a:ext cx="1411941" cy="369332"/>
          </a:xfrm>
          <a:prstGeom prst="rect">
            <a:avLst/>
          </a:prstGeom>
          <a:noFill/>
        </p:spPr>
        <p:txBody>
          <a:bodyPr wrap="square" rtlCol="0">
            <a:spAutoFit/>
          </a:bodyPr>
          <a:lstStyle/>
          <a:p>
            <a:pPr algn="ctr" rtl="1"/>
            <a:r>
              <a:rPr lang="fa-IR" dirty="0" smtClean="0">
                <a:cs typeface="B Homa" panose="00000400000000000000" pitchFamily="2" charset="-78"/>
              </a:rPr>
              <a:t>عدم تأیید</a:t>
            </a:r>
            <a:endParaRPr lang="en-US" dirty="0">
              <a:cs typeface="B Homa" panose="00000400000000000000" pitchFamily="2" charset="-78"/>
            </a:endParaRPr>
          </a:p>
        </p:txBody>
      </p:sp>
      <p:sp>
        <p:nvSpPr>
          <p:cNvPr id="41" name="TextBox 40"/>
          <p:cNvSpPr txBox="1"/>
          <p:nvPr/>
        </p:nvSpPr>
        <p:spPr>
          <a:xfrm>
            <a:off x="5256675" y="3121433"/>
            <a:ext cx="1411941" cy="646331"/>
          </a:xfrm>
          <a:prstGeom prst="rect">
            <a:avLst/>
          </a:prstGeom>
          <a:noFill/>
        </p:spPr>
        <p:txBody>
          <a:bodyPr wrap="square" rtlCol="0">
            <a:spAutoFit/>
          </a:bodyPr>
          <a:lstStyle/>
          <a:p>
            <a:pPr algn="ctr" rtl="1"/>
            <a:r>
              <a:rPr lang="fa-IR" dirty="0" smtClean="0">
                <a:cs typeface="B Homa" panose="00000400000000000000" pitchFamily="2" charset="-78"/>
              </a:rPr>
              <a:t>مشارکت مردمی</a:t>
            </a:r>
            <a:endParaRPr lang="en-US" dirty="0">
              <a:cs typeface="B Homa" panose="00000400000000000000" pitchFamily="2" charset="-78"/>
            </a:endParaRPr>
          </a:p>
        </p:txBody>
      </p:sp>
      <p:sp>
        <p:nvSpPr>
          <p:cNvPr id="43" name="Down Arrow 42"/>
          <p:cNvSpPr/>
          <p:nvPr/>
        </p:nvSpPr>
        <p:spPr>
          <a:xfrm>
            <a:off x="4672850" y="1072648"/>
            <a:ext cx="443753" cy="19808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4" name="Down Arrow 43"/>
          <p:cNvSpPr/>
          <p:nvPr/>
        </p:nvSpPr>
        <p:spPr>
          <a:xfrm>
            <a:off x="4666124" y="1614307"/>
            <a:ext cx="443753" cy="19808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5" name="Down Arrow 44"/>
          <p:cNvSpPr/>
          <p:nvPr/>
        </p:nvSpPr>
        <p:spPr>
          <a:xfrm>
            <a:off x="2780174" y="1589115"/>
            <a:ext cx="443753" cy="19808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6" name="Down Arrow 45"/>
          <p:cNvSpPr/>
          <p:nvPr/>
        </p:nvSpPr>
        <p:spPr>
          <a:xfrm>
            <a:off x="2780174" y="2113405"/>
            <a:ext cx="443753" cy="19808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7" name="Down Arrow 46"/>
          <p:cNvSpPr/>
          <p:nvPr/>
        </p:nvSpPr>
        <p:spPr>
          <a:xfrm>
            <a:off x="2780174" y="2623588"/>
            <a:ext cx="443753" cy="19808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8" name="Down Arrow 47"/>
          <p:cNvSpPr/>
          <p:nvPr/>
        </p:nvSpPr>
        <p:spPr>
          <a:xfrm>
            <a:off x="2780174" y="3297652"/>
            <a:ext cx="443753" cy="19808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9" name="Down Arrow 48"/>
          <p:cNvSpPr/>
          <p:nvPr/>
        </p:nvSpPr>
        <p:spPr>
          <a:xfrm>
            <a:off x="2780174" y="3846812"/>
            <a:ext cx="443753" cy="19808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0" name="Down Arrow 49"/>
          <p:cNvSpPr/>
          <p:nvPr/>
        </p:nvSpPr>
        <p:spPr>
          <a:xfrm>
            <a:off x="2780173" y="4345013"/>
            <a:ext cx="443753" cy="19808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1" name="Down Arrow 50"/>
          <p:cNvSpPr/>
          <p:nvPr/>
        </p:nvSpPr>
        <p:spPr>
          <a:xfrm>
            <a:off x="2780173" y="4882975"/>
            <a:ext cx="443753" cy="19808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2" name="Down Arrow 51"/>
          <p:cNvSpPr/>
          <p:nvPr/>
        </p:nvSpPr>
        <p:spPr>
          <a:xfrm>
            <a:off x="2780173" y="5406491"/>
            <a:ext cx="443753" cy="19808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3" name="Down Arrow 52"/>
          <p:cNvSpPr/>
          <p:nvPr/>
        </p:nvSpPr>
        <p:spPr>
          <a:xfrm rot="10800000">
            <a:off x="899271" y="3839758"/>
            <a:ext cx="443753" cy="19808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4" name="Down Arrow 53"/>
          <p:cNvSpPr/>
          <p:nvPr/>
        </p:nvSpPr>
        <p:spPr>
          <a:xfrm rot="10800000">
            <a:off x="899271" y="4360177"/>
            <a:ext cx="443753" cy="19808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5" name="Down Arrow 54"/>
          <p:cNvSpPr/>
          <p:nvPr/>
        </p:nvSpPr>
        <p:spPr>
          <a:xfrm rot="16200000">
            <a:off x="5528076" y="1363369"/>
            <a:ext cx="443753" cy="19808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rtl="1"/>
            <a:endParaRPr lang="en-US" dirty="0"/>
          </a:p>
        </p:txBody>
      </p:sp>
      <p:sp>
        <p:nvSpPr>
          <p:cNvPr id="56" name="Down Arrow 55"/>
          <p:cNvSpPr/>
          <p:nvPr/>
        </p:nvSpPr>
        <p:spPr>
          <a:xfrm rot="5400000">
            <a:off x="3713187" y="1363369"/>
            <a:ext cx="443753" cy="19808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8" name="Down Arrow 57"/>
          <p:cNvSpPr/>
          <p:nvPr/>
        </p:nvSpPr>
        <p:spPr>
          <a:xfrm rot="7953169">
            <a:off x="3848624" y="1487985"/>
            <a:ext cx="227804" cy="689439"/>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rtl="1"/>
            <a:endParaRPr lang="en-US" dirty="0"/>
          </a:p>
        </p:txBody>
      </p:sp>
      <p:sp>
        <p:nvSpPr>
          <p:cNvPr id="60" name="Down Arrow 59"/>
          <p:cNvSpPr/>
          <p:nvPr/>
        </p:nvSpPr>
        <p:spPr>
          <a:xfrm rot="13616351">
            <a:off x="5678407" y="1475582"/>
            <a:ext cx="208324" cy="66244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rtl="1"/>
            <a:endParaRPr lang="en-US" dirty="0"/>
          </a:p>
        </p:txBody>
      </p:sp>
      <p:cxnSp>
        <p:nvCxnSpPr>
          <p:cNvPr id="62" name="Straight Arrow Connector 61"/>
          <p:cNvCxnSpPr/>
          <p:nvPr/>
        </p:nvCxnSpPr>
        <p:spPr>
          <a:xfrm flipH="1" flipV="1">
            <a:off x="3740778" y="2065366"/>
            <a:ext cx="1501155" cy="130787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4" name="Straight Arrow Connector 63"/>
          <p:cNvCxnSpPr/>
          <p:nvPr/>
        </p:nvCxnSpPr>
        <p:spPr>
          <a:xfrm flipH="1">
            <a:off x="3689689" y="3432650"/>
            <a:ext cx="1568104" cy="78841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57" name="Picture 5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91515" y="5361178"/>
            <a:ext cx="1390741" cy="1200988"/>
          </a:xfrm>
          <a:prstGeom prst="rect">
            <a:avLst/>
          </a:prstGeom>
        </p:spPr>
      </p:pic>
      <p:sp>
        <p:nvSpPr>
          <p:cNvPr id="59" name="Down Arrow 58"/>
          <p:cNvSpPr/>
          <p:nvPr/>
        </p:nvSpPr>
        <p:spPr>
          <a:xfrm rot="5400000">
            <a:off x="1800340" y="4637331"/>
            <a:ext cx="443753" cy="19808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62677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965" y="235838"/>
            <a:ext cx="6898341" cy="6326328"/>
          </a:xfrm>
        </p:spPr>
        <p:txBody>
          <a:bodyPr>
            <a:normAutofit/>
          </a:bodyPr>
          <a:lstStyle/>
          <a:p>
            <a:pPr marL="0" indent="0" algn="just" rtl="1">
              <a:buNone/>
            </a:pPr>
            <a:r>
              <a:rPr lang="fa-IR" sz="2800" dirty="0" smtClean="0">
                <a:cs typeface="B Homa" panose="00000400000000000000" pitchFamily="2" charset="-78"/>
              </a:rPr>
              <a:t>قانون تأسیس شهرک صنعتی در ایران</a:t>
            </a:r>
            <a:endParaRPr lang="fa-IR" sz="2800" dirty="0" smtClean="0">
              <a:latin typeface="19th Century Renegade" panose="02000500000000000000" pitchFamily="2" charset="0"/>
              <a:cs typeface="B Homa" panose="00000400000000000000" pitchFamily="2" charset="-78"/>
            </a:endParaRPr>
          </a:p>
          <a:p>
            <a:pPr algn="just" rtl="1"/>
            <a:r>
              <a:rPr lang="fa-IR" sz="2400" dirty="0">
                <a:cs typeface="B Homa" panose="00000400000000000000" pitchFamily="2" charset="-78"/>
              </a:rPr>
              <a:t>در ایران بر اساس </a:t>
            </a:r>
            <a:r>
              <a:rPr lang="fa-IR" sz="2400" dirty="0">
                <a:solidFill>
                  <a:srgbClr val="FF0000"/>
                </a:solidFill>
                <a:cs typeface="B Homa" panose="00000400000000000000" pitchFamily="2" charset="-78"/>
              </a:rPr>
              <a:t>ماده ۱۰۵ قانون برنامه سوم توسعه</a:t>
            </a:r>
            <a:r>
              <a:rPr lang="fa-IR" sz="2400" dirty="0">
                <a:cs typeface="B Homa" panose="00000400000000000000" pitchFamily="2" charset="-78"/>
              </a:rPr>
              <a:t>، مصوب سال </a:t>
            </a:r>
            <a:r>
              <a:rPr lang="fa-IR" sz="2400" dirty="0">
                <a:solidFill>
                  <a:srgbClr val="FF0000"/>
                </a:solidFill>
                <a:cs typeface="B Homa" panose="00000400000000000000" pitchFamily="2" charset="-78"/>
              </a:rPr>
              <a:t>۱۳7۹</a:t>
            </a:r>
            <a:r>
              <a:rPr lang="fa-IR" sz="2400" dirty="0">
                <a:cs typeface="B Homa" panose="00000400000000000000" pitchFamily="2" charset="-78"/>
              </a:rPr>
              <a:t> مجلس کلیه طرح ها و پروژه های بزرگ </a:t>
            </a:r>
            <a:r>
              <a:rPr lang="fa-IR" sz="2400" dirty="0" smtClean="0">
                <a:cs typeface="B Homa" panose="00000400000000000000" pitchFamily="2" charset="-78"/>
              </a:rPr>
              <a:t>تولیدی و </a:t>
            </a:r>
            <a:r>
              <a:rPr lang="fa-IR" sz="2400" dirty="0">
                <a:cs typeface="B Homa" panose="00000400000000000000" pitchFamily="2" charset="-78"/>
              </a:rPr>
              <a:t>خدماتی از جمله </a:t>
            </a:r>
            <a:r>
              <a:rPr lang="fa-IR" sz="2400" dirty="0">
                <a:solidFill>
                  <a:srgbClr val="FF0000"/>
                </a:solidFill>
                <a:cs typeface="B Homa" panose="00000400000000000000" pitchFamily="2" charset="-78"/>
              </a:rPr>
              <a:t>شهرکهای صنعتی با وسعت بیش از ۱۰۰ هکتار</a:t>
            </a:r>
            <a:r>
              <a:rPr lang="fa-IR" sz="2400" dirty="0">
                <a:cs typeface="B Homa" panose="00000400000000000000" pitchFamily="2" charset="-78"/>
              </a:rPr>
              <a:t>، باید </a:t>
            </a:r>
            <a:r>
              <a:rPr lang="fa-IR" sz="2400" dirty="0">
                <a:solidFill>
                  <a:srgbClr val="FF0000"/>
                </a:solidFill>
                <a:cs typeface="B Homa" panose="00000400000000000000" pitchFamily="2" charset="-78"/>
              </a:rPr>
              <a:t>پیش از اجرا و در مرحله انجام </a:t>
            </a:r>
            <a:r>
              <a:rPr lang="fa-IR" sz="2400" dirty="0">
                <a:cs typeface="B Homa" panose="00000400000000000000" pitchFamily="2" charset="-78"/>
              </a:rPr>
              <a:t>مطالعات </a:t>
            </a:r>
            <a:r>
              <a:rPr lang="fa-IR" sz="2400" dirty="0" smtClean="0">
                <a:cs typeface="B Homa" panose="00000400000000000000" pitchFamily="2" charset="-78"/>
              </a:rPr>
              <a:t>امکان سنجی </a:t>
            </a:r>
            <a:r>
              <a:rPr lang="fa-IR" sz="2400" dirty="0">
                <a:cs typeface="B Homa" panose="00000400000000000000" pitchFamily="2" charset="-78"/>
              </a:rPr>
              <a:t>و مکان یابی بر اساس ضوابط پیشنهادی شورای عالی حفاظت محیط زیست و </a:t>
            </a:r>
            <a:r>
              <a:rPr lang="fa-IR" sz="2400" dirty="0">
                <a:solidFill>
                  <a:srgbClr val="FF0000"/>
                </a:solidFill>
                <a:cs typeface="B Homa" panose="00000400000000000000" pitchFamily="2" charset="-78"/>
              </a:rPr>
              <a:t>مصوب هیئت وزیران </a:t>
            </a:r>
            <a:r>
              <a:rPr lang="fa-IR" sz="2400" dirty="0">
                <a:cs typeface="B Homa" panose="00000400000000000000" pitchFamily="2" charset="-78"/>
              </a:rPr>
              <a:t>مورد </a:t>
            </a:r>
            <a:r>
              <a:rPr lang="fa-IR" sz="2400" dirty="0" smtClean="0">
                <a:cs typeface="B Homa" panose="00000400000000000000" pitchFamily="2" charset="-78"/>
              </a:rPr>
              <a:t>ارزیابی زیست </a:t>
            </a:r>
            <a:r>
              <a:rPr lang="fa-IR" sz="2400" dirty="0">
                <a:cs typeface="B Homa" panose="00000400000000000000" pitchFamily="2" charset="-78"/>
              </a:rPr>
              <a:t>محیطی قرار گیرند که رعایت نتایج ارزیابی توسط مجریان طرح ها و پروژه های مذکور الزامی </a:t>
            </a:r>
            <a:r>
              <a:rPr lang="fa-IR" sz="2400" dirty="0" smtClean="0">
                <a:cs typeface="B Homa" panose="00000400000000000000" pitchFamily="2" charset="-78"/>
              </a:rPr>
              <a:t>است.</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0989" y="5146158"/>
            <a:ext cx="1187470" cy="1416008"/>
          </a:xfrm>
          <a:prstGeom prst="rect">
            <a:avLst/>
          </a:prstGeom>
        </p:spPr>
      </p:pic>
    </p:spTree>
    <p:extLst>
      <p:ext uri="{BB962C8B-B14F-4D97-AF65-F5344CB8AC3E}">
        <p14:creationId xmlns:p14="http://schemas.microsoft.com/office/powerpoint/2010/main" val="3160905153"/>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759</TotalTime>
  <Words>2173</Words>
  <Application>Microsoft Office PowerPoint</Application>
  <PresentationFormat>On-screen Show (4:3)</PresentationFormat>
  <Paragraphs>202</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19th Century Renegade</vt:lpstr>
      <vt:lpstr>Arial</vt:lpstr>
      <vt:lpstr>B Homa</vt:lpstr>
      <vt:lpstr>IranNastaliq</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Sina</dc:creator>
  <cp:lastModifiedBy>Mohammad</cp:lastModifiedBy>
  <cp:revision>69</cp:revision>
  <dcterms:created xsi:type="dcterms:W3CDTF">2018-05-31T19:48:51Z</dcterms:created>
  <dcterms:modified xsi:type="dcterms:W3CDTF">2020-10-26T08:04:46Z</dcterms:modified>
</cp:coreProperties>
</file>